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0243463" cy="427736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73">
          <p15:clr>
            <a:srgbClr val="A4A3A4"/>
          </p15:clr>
        </p15:guide>
        <p15:guide id="2" pos="952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66FF"/>
    <a:srgbClr val="006600"/>
    <a:srgbClr val="3333CC"/>
    <a:srgbClr val="6699FF"/>
    <a:srgbClr val="333399"/>
    <a:srgbClr val="FFFF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3265" autoAdjust="0"/>
    <p:restoredTop sz="88225" autoAdjust="0"/>
  </p:normalViewPr>
  <p:slideViewPr>
    <p:cSldViewPr>
      <p:cViewPr>
        <p:scale>
          <a:sx n="33" d="100"/>
          <a:sy n="33" d="100"/>
        </p:scale>
        <p:origin x="24" y="-552"/>
      </p:cViewPr>
      <p:guideLst>
        <p:guide orient="horz" pos="13473"/>
        <p:guide pos="952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0485B08C-35F6-4966-BCA2-48458DDFD3E7}" type="datetimeFigureOut">
              <a:rPr lang="en-US"/>
              <a:pPr>
                <a:defRPr/>
              </a:pPr>
              <a:t>11/16/2015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06DE0C4-9598-4948-B9A9-251E3F916E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3967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808A8E5-B3BA-4E5B-84F0-BC46996638E7}" type="slidenum">
              <a:rPr 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829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8538" y="13287375"/>
            <a:ext cx="25706387" cy="9169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37075" y="24237950"/>
            <a:ext cx="21169313" cy="1093152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2E86C-2FC7-4AE1-931E-BF5E8F24C1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945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02C6B-61CC-4019-A3EA-2D9435FA33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190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928138" y="1712913"/>
            <a:ext cx="6804025" cy="36496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1300" y="1712913"/>
            <a:ext cx="20264438" cy="36496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2943A-6297-4ABD-A072-C1019D32C3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61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EFFC1-5ECC-464B-B299-971ADC5B55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71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27485975"/>
            <a:ext cx="25706387" cy="84947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89188" y="18129250"/>
            <a:ext cx="25706387" cy="93567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E9ED5-EB8B-4A2B-93CD-F4A0FA8C60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754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1300" y="9980613"/>
            <a:ext cx="13533438" cy="282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97138" y="9980613"/>
            <a:ext cx="13535025" cy="282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0BECE-E9BC-4664-AE34-CC579E5A4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619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2888" y="1712913"/>
            <a:ext cx="27217687" cy="71294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2888" y="9574213"/>
            <a:ext cx="13361987" cy="39909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2888" y="13565188"/>
            <a:ext cx="13361987" cy="246443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63825" y="9574213"/>
            <a:ext cx="13366750" cy="39909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63825" y="13565188"/>
            <a:ext cx="13366750" cy="246443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1FD70-D17E-42C5-8343-85348E3D23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768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A756F-1C45-4022-919D-ACEFE125BD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513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D5C04-5368-4D83-A8E9-59726A7967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239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2888" y="1703388"/>
            <a:ext cx="9948862" cy="7246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3700" y="1703388"/>
            <a:ext cx="16906875" cy="36506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2888" y="8950325"/>
            <a:ext cx="9948862" cy="292592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43C8B-CF71-4526-81E4-47A099B273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830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7725" y="29941838"/>
            <a:ext cx="18146713" cy="35337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27725" y="3821113"/>
            <a:ext cx="18146713" cy="256651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27725" y="33475613"/>
            <a:ext cx="18146713" cy="50212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EB59A-2AAE-4927-BE38-453C8B33C6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690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11300" y="1712913"/>
            <a:ext cx="27220863" cy="712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7232" tIns="208616" rIns="417232" bIns="2086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11300" y="9980613"/>
            <a:ext cx="27220863" cy="282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7232" tIns="208616" rIns="417232" bIns="2086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11300" y="38952488"/>
            <a:ext cx="7058025" cy="297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7232" tIns="208616" rIns="417232" bIns="20861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6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333038" y="38952488"/>
            <a:ext cx="9577387" cy="297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7232" tIns="208616" rIns="417232" bIns="208616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6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674138" y="38952488"/>
            <a:ext cx="7058025" cy="297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7232" tIns="208616" rIns="417232" bIns="20861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6400" smtClean="0"/>
            </a:lvl1pPr>
          </a:lstStyle>
          <a:p>
            <a:pPr>
              <a:defRPr/>
            </a:pPr>
            <a:fld id="{AEF4DC87-5069-42CE-BECD-EC9C64668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1950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171950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</a:defRPr>
      </a:lvl2pPr>
      <a:lvl3pPr algn="ctr" defTabSz="4171950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</a:defRPr>
      </a:lvl3pPr>
      <a:lvl4pPr algn="ctr" defTabSz="4171950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</a:defRPr>
      </a:lvl4pPr>
      <a:lvl5pPr algn="ctr" defTabSz="4171950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</a:defRPr>
      </a:lvl5pPr>
      <a:lvl6pPr marL="457200" algn="ctr" defTabSz="4171950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</a:defRPr>
      </a:lvl6pPr>
      <a:lvl7pPr marL="914400" algn="ctr" defTabSz="4171950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</a:defRPr>
      </a:lvl7pPr>
      <a:lvl8pPr marL="1371600" algn="ctr" defTabSz="4171950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</a:defRPr>
      </a:lvl8pPr>
      <a:lvl9pPr marL="1828800" algn="ctr" defTabSz="4171950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</a:defRPr>
      </a:lvl9pPr>
    </p:titleStyle>
    <p:bodyStyle>
      <a:lvl1pPr marL="1565275" indent="-1565275" algn="l" defTabSz="4171950" rtl="0" eaLnBrk="0" fontAlgn="base" hangingPunct="0">
        <a:spcBef>
          <a:spcPct val="20000"/>
        </a:spcBef>
        <a:spcAft>
          <a:spcPct val="0"/>
        </a:spcAft>
        <a:buChar char="•"/>
        <a:defRPr sz="14600">
          <a:solidFill>
            <a:schemeClr val="tx1"/>
          </a:solidFill>
          <a:latin typeface="+mn-lt"/>
          <a:ea typeface="+mn-ea"/>
          <a:cs typeface="+mn-cs"/>
        </a:defRPr>
      </a:lvl1pPr>
      <a:lvl2pPr marL="3389313" indent="-1303338" algn="l" defTabSz="4171950" rtl="0" eaLnBrk="0" fontAlgn="base" hangingPunct="0">
        <a:spcBef>
          <a:spcPct val="20000"/>
        </a:spcBef>
        <a:spcAft>
          <a:spcPct val="0"/>
        </a:spcAft>
        <a:buChar char="–"/>
        <a:defRPr sz="12800">
          <a:solidFill>
            <a:schemeClr val="tx1"/>
          </a:solidFill>
          <a:latin typeface="+mn-lt"/>
        </a:defRPr>
      </a:lvl2pPr>
      <a:lvl3pPr marL="5214938" indent="-1042988" algn="l" defTabSz="4171950" rtl="0" eaLnBrk="0" fontAlgn="base" hangingPunct="0">
        <a:spcBef>
          <a:spcPct val="20000"/>
        </a:spcBef>
        <a:spcAft>
          <a:spcPct val="0"/>
        </a:spcAft>
        <a:buChar char="•"/>
        <a:defRPr sz="11000">
          <a:solidFill>
            <a:schemeClr val="tx1"/>
          </a:solidFill>
          <a:latin typeface="+mn-lt"/>
        </a:defRPr>
      </a:lvl3pPr>
      <a:lvl4pPr marL="7300913" indent="-1042988" algn="l" defTabSz="4171950" rtl="0" eaLnBrk="0" fontAlgn="base" hangingPunct="0">
        <a:spcBef>
          <a:spcPct val="20000"/>
        </a:spcBef>
        <a:spcAft>
          <a:spcPct val="0"/>
        </a:spcAft>
        <a:buChar char="–"/>
        <a:defRPr sz="9100">
          <a:solidFill>
            <a:schemeClr val="tx1"/>
          </a:solidFill>
          <a:latin typeface="+mn-lt"/>
        </a:defRPr>
      </a:lvl4pPr>
      <a:lvl5pPr marL="9388475" indent="-1044575" algn="l" defTabSz="4171950" rtl="0" eaLnBrk="0" fontAlgn="base" hangingPunct="0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</a:defRPr>
      </a:lvl5pPr>
      <a:lvl6pPr marL="9845675" indent="-1044575" algn="l" defTabSz="4171950" rtl="0" fontAlgn="base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</a:defRPr>
      </a:lvl6pPr>
      <a:lvl7pPr marL="10302875" indent="-1044575" algn="l" defTabSz="4171950" rtl="0" fontAlgn="base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</a:defRPr>
      </a:lvl7pPr>
      <a:lvl8pPr marL="10760075" indent="-1044575" algn="l" defTabSz="4171950" rtl="0" fontAlgn="base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</a:defRPr>
      </a:lvl8pPr>
      <a:lvl9pPr marL="11217275" indent="-1044575" algn="l" defTabSz="4171950" rtl="0" fontAlgn="base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openxmlformats.org/officeDocument/2006/relationships/image" Target="../media/image23.pn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2.png"/><Relationship Id="rId33" Type="http://schemas.openxmlformats.org/officeDocument/2006/relationships/image" Target="../media/image30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29" Type="http://schemas.openxmlformats.org/officeDocument/2006/relationships/image" Target="../media/image26.pn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21.png"/><Relationship Id="rId32" Type="http://schemas.openxmlformats.org/officeDocument/2006/relationships/image" Target="../media/image29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28" Type="http://schemas.openxmlformats.org/officeDocument/2006/relationships/image" Target="../media/image25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31" Type="http://schemas.openxmlformats.org/officeDocument/2006/relationships/image" Target="../media/image28.png"/><Relationship Id="rId4" Type="http://schemas.openxmlformats.org/officeDocument/2006/relationships/image" Target="../media/image1.jpe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Relationship Id="rId27" Type="http://schemas.openxmlformats.org/officeDocument/2006/relationships/image" Target="../media/image24.png"/><Relationship Id="rId30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82" descr="dizali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4325" y="64088963"/>
            <a:ext cx="3082925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547"/>
          <p:cNvSpPr txBox="1">
            <a:spLocks noChangeArrowheads="1"/>
          </p:cNvSpPr>
          <p:nvPr/>
        </p:nvSpPr>
        <p:spPr bwMode="auto">
          <a:xfrm>
            <a:off x="8975725" y="7142163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4171950">
              <a:spcBef>
                <a:spcPct val="20000"/>
              </a:spcBef>
              <a:buChar char="•"/>
              <a:defRPr sz="1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171950">
              <a:spcBef>
                <a:spcPct val="20000"/>
              </a:spcBef>
              <a:buChar char="–"/>
              <a:defRPr sz="1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171950">
              <a:spcBef>
                <a:spcPct val="20000"/>
              </a:spcBef>
              <a:buChar char="•"/>
              <a:defRPr sz="1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171950">
              <a:spcBef>
                <a:spcPct val="20000"/>
              </a:spcBef>
              <a:buChar char="–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171950">
              <a:spcBef>
                <a:spcPct val="20000"/>
              </a:spcBef>
              <a:buChar char="»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17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17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17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17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r-Latn-CS" altLang="en-US" sz="2000" b="1" u="sng">
              <a:solidFill>
                <a:schemeClr val="accent2"/>
              </a:solidFill>
            </a:endParaRPr>
          </a:p>
        </p:txBody>
      </p:sp>
      <p:sp>
        <p:nvSpPr>
          <p:cNvPr id="3076" name="Text Box 1281"/>
          <p:cNvSpPr txBox="1">
            <a:spLocks noChangeArrowheads="1"/>
          </p:cNvSpPr>
          <p:nvPr/>
        </p:nvSpPr>
        <p:spPr bwMode="auto">
          <a:xfrm>
            <a:off x="20159663" y="8407400"/>
            <a:ext cx="17780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4171950">
              <a:spcBef>
                <a:spcPct val="20000"/>
              </a:spcBef>
              <a:buChar char="•"/>
              <a:defRPr sz="1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171950">
              <a:spcBef>
                <a:spcPct val="20000"/>
              </a:spcBef>
              <a:buChar char="–"/>
              <a:defRPr sz="1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171950">
              <a:spcBef>
                <a:spcPct val="20000"/>
              </a:spcBef>
              <a:buChar char="•"/>
              <a:defRPr sz="1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171950">
              <a:spcBef>
                <a:spcPct val="20000"/>
              </a:spcBef>
              <a:buChar char="–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171950">
              <a:spcBef>
                <a:spcPct val="20000"/>
              </a:spcBef>
              <a:buChar char="»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17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17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17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17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r-Latn-CS" altLang="en-US" sz="2000" b="1" u="sng">
              <a:solidFill>
                <a:schemeClr val="accent2"/>
              </a:solidFill>
            </a:endParaRPr>
          </a:p>
        </p:txBody>
      </p:sp>
      <p:sp>
        <p:nvSpPr>
          <p:cNvPr id="108" name="Text Box 1663"/>
          <p:cNvSpPr txBox="1">
            <a:spLocks noChangeArrowheads="1"/>
          </p:cNvSpPr>
          <p:nvPr/>
        </p:nvSpPr>
        <p:spPr bwMode="auto">
          <a:xfrm>
            <a:off x="2214563" y="9845675"/>
            <a:ext cx="78486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171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4171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4171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4171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4171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4171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4171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4171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4171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kumimoji="1" lang="sr-Latn-RS" altLang="en-US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ZADATAK</a:t>
            </a:r>
            <a:r>
              <a:rPr kumimoji="1" lang="sr-Cyrl-CS" altLang="en-US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kumimoji="1" lang="sr-Latn-RS" altLang="en-US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PROJEKTA</a:t>
            </a:r>
            <a:endParaRPr kumimoji="1" lang="en-US" altLang="en-US" sz="3200" b="1" dirty="0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078" name="Picture 541" descr="Grb Fakulteta cop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25" y="720725"/>
            <a:ext cx="1909763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 Box 542"/>
          <p:cNvSpPr txBox="1">
            <a:spLocks noChangeArrowheads="1"/>
          </p:cNvSpPr>
          <p:nvPr/>
        </p:nvSpPr>
        <p:spPr bwMode="auto">
          <a:xfrm>
            <a:off x="13271500" y="1081088"/>
            <a:ext cx="596741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171950">
              <a:spcBef>
                <a:spcPct val="20000"/>
              </a:spcBef>
              <a:buChar char="•"/>
              <a:defRPr sz="1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171950">
              <a:spcBef>
                <a:spcPct val="20000"/>
              </a:spcBef>
              <a:buChar char="–"/>
              <a:defRPr sz="1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171950">
              <a:spcBef>
                <a:spcPct val="20000"/>
              </a:spcBef>
              <a:buChar char="•"/>
              <a:defRPr sz="1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171950">
              <a:spcBef>
                <a:spcPct val="20000"/>
              </a:spcBef>
              <a:buChar char="–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171950">
              <a:spcBef>
                <a:spcPct val="20000"/>
              </a:spcBef>
              <a:buChar char="»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17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17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17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17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000" b="1">
                <a:solidFill>
                  <a:srgbClr val="C00000"/>
                </a:solidFill>
              </a:rPr>
              <a:t>Univerzitet u Beogradu</a:t>
            </a:r>
            <a:endParaRPr lang="sr-Cyrl-CS" sz="4000" b="1">
              <a:solidFill>
                <a:srgbClr val="C0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1800" b="1">
              <a:solidFill>
                <a:srgbClr val="C0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000" b="1">
                <a:solidFill>
                  <a:srgbClr val="C00000"/>
                </a:solidFill>
              </a:rPr>
              <a:t>Gra</a:t>
            </a:r>
            <a:r>
              <a:rPr lang="sr-Latn-RS" sz="4000" b="1">
                <a:solidFill>
                  <a:srgbClr val="C00000"/>
                </a:solidFill>
              </a:rPr>
              <a:t>đ</a:t>
            </a:r>
            <a:r>
              <a:rPr lang="en-US" sz="4000" b="1">
                <a:solidFill>
                  <a:srgbClr val="C00000"/>
                </a:solidFill>
              </a:rPr>
              <a:t>evins</a:t>
            </a:r>
            <a:r>
              <a:rPr lang="sr-Latn-RS" sz="4000" b="1">
                <a:solidFill>
                  <a:srgbClr val="C00000"/>
                </a:solidFill>
              </a:rPr>
              <a:t>k</a:t>
            </a:r>
            <a:r>
              <a:rPr lang="en-US" sz="4000" b="1">
                <a:solidFill>
                  <a:srgbClr val="C00000"/>
                </a:solidFill>
              </a:rPr>
              <a:t>i fakultet</a:t>
            </a:r>
          </a:p>
        </p:txBody>
      </p:sp>
      <p:sp>
        <p:nvSpPr>
          <p:cNvPr id="3080" name="Text Box 1660"/>
          <p:cNvSpPr txBox="1">
            <a:spLocks noChangeArrowheads="1"/>
          </p:cNvSpPr>
          <p:nvPr/>
        </p:nvSpPr>
        <p:spPr bwMode="auto">
          <a:xfrm>
            <a:off x="4221163" y="5516563"/>
            <a:ext cx="20955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71950">
              <a:spcBef>
                <a:spcPct val="20000"/>
              </a:spcBef>
              <a:buChar char="•"/>
              <a:defRPr sz="1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171950">
              <a:spcBef>
                <a:spcPct val="20000"/>
              </a:spcBef>
              <a:buChar char="–"/>
              <a:defRPr sz="1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171950">
              <a:spcBef>
                <a:spcPct val="20000"/>
              </a:spcBef>
              <a:buChar char="•"/>
              <a:defRPr sz="1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171950">
              <a:spcBef>
                <a:spcPct val="20000"/>
              </a:spcBef>
              <a:buChar char="–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171950">
              <a:spcBef>
                <a:spcPct val="20000"/>
              </a:spcBef>
              <a:buChar char="»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17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17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17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17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r-Latn-RS" sz="4400" b="1">
                <a:solidFill>
                  <a:srgbClr val="006600"/>
                </a:solidFill>
              </a:rPr>
              <a:t>Nemanja Stančić</a:t>
            </a:r>
            <a:endParaRPr lang="en-US" sz="4400" b="1">
              <a:solidFill>
                <a:srgbClr val="006600"/>
              </a:solidFill>
            </a:endParaRPr>
          </a:p>
        </p:txBody>
      </p:sp>
      <p:sp>
        <p:nvSpPr>
          <p:cNvPr id="3081" name="Text Box 546"/>
          <p:cNvSpPr txBox="1">
            <a:spLocks noChangeArrowheads="1"/>
          </p:cNvSpPr>
          <p:nvPr/>
        </p:nvSpPr>
        <p:spPr bwMode="auto">
          <a:xfrm>
            <a:off x="2192338" y="7296150"/>
            <a:ext cx="14401800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71950">
              <a:spcBef>
                <a:spcPct val="20000"/>
              </a:spcBef>
              <a:buChar char="•"/>
              <a:tabLst>
                <a:tab pos="3962400" algn="l"/>
              </a:tabLst>
              <a:defRPr sz="1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171950">
              <a:spcBef>
                <a:spcPct val="20000"/>
              </a:spcBef>
              <a:buChar char="–"/>
              <a:tabLst>
                <a:tab pos="3962400" algn="l"/>
              </a:tabLst>
              <a:defRPr sz="1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171950">
              <a:spcBef>
                <a:spcPct val="20000"/>
              </a:spcBef>
              <a:buChar char="•"/>
              <a:tabLst>
                <a:tab pos="3962400" algn="l"/>
              </a:tabLst>
              <a:defRPr sz="1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171950">
              <a:spcBef>
                <a:spcPct val="20000"/>
              </a:spcBef>
              <a:buChar char="–"/>
              <a:tabLst>
                <a:tab pos="3962400" algn="l"/>
              </a:tabLst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171950">
              <a:spcBef>
                <a:spcPct val="20000"/>
              </a:spcBef>
              <a:buChar char="»"/>
              <a:tabLst>
                <a:tab pos="3962400" algn="l"/>
              </a:tabLst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17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962400" algn="l"/>
              </a:tabLst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17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962400" algn="l"/>
              </a:tabLst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17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962400" algn="l"/>
              </a:tabLst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17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962400" algn="l"/>
              </a:tabLst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en-US" sz="3000" b="1" dirty="0" smtClean="0">
                <a:solidFill>
                  <a:srgbClr val="006600"/>
                </a:solidFill>
              </a:rPr>
              <a:t>S</a:t>
            </a:r>
            <a:r>
              <a:rPr kumimoji="1" lang="sr-Latn-RS" sz="3000" b="1" dirty="0" smtClean="0">
                <a:solidFill>
                  <a:srgbClr val="006600"/>
                </a:solidFill>
              </a:rPr>
              <a:t>tudijski </a:t>
            </a:r>
            <a:r>
              <a:rPr kumimoji="1" lang="sr-Latn-RS" sz="3000" b="1" dirty="0">
                <a:solidFill>
                  <a:srgbClr val="006600"/>
                </a:solidFill>
              </a:rPr>
              <a:t>program</a:t>
            </a:r>
            <a:r>
              <a:rPr kumimoji="1" lang="sr-Cyrl-CS" sz="3000" b="1" dirty="0">
                <a:solidFill>
                  <a:srgbClr val="006600"/>
                </a:solidFill>
              </a:rPr>
              <a:t>:	</a:t>
            </a:r>
            <a:r>
              <a:rPr kumimoji="1" lang="sr-Latn-RS" sz="3000" b="1" dirty="0">
                <a:solidFill>
                  <a:srgbClr val="006600"/>
                </a:solidFill>
              </a:rPr>
              <a:t>GEODEZIJA I GEOINFORMATIKA</a:t>
            </a:r>
            <a:endParaRPr kumimoji="1" lang="sr-Cyrl-CS" sz="3000" b="1" dirty="0">
              <a:solidFill>
                <a:srgbClr val="006600"/>
              </a:solidFill>
            </a:endParaRP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kumimoji="1" lang="sr-Latn-RS" sz="3000" b="1" dirty="0">
                <a:solidFill>
                  <a:srgbClr val="006600"/>
                </a:solidFill>
              </a:rPr>
              <a:t>Modul:</a:t>
            </a:r>
            <a:r>
              <a:rPr kumimoji="1" lang="sr-Cyrl-CS" sz="3000" b="1" dirty="0">
                <a:solidFill>
                  <a:srgbClr val="006600"/>
                </a:solidFill>
              </a:rPr>
              <a:t>	</a:t>
            </a:r>
            <a:r>
              <a:rPr kumimoji="1" lang="sr-Latn-RS" sz="3000" b="1" dirty="0">
                <a:solidFill>
                  <a:srgbClr val="006600"/>
                </a:solidFill>
              </a:rPr>
              <a:t>Geoinformatika</a:t>
            </a:r>
            <a:endParaRPr kumimoji="1" lang="sr-Cyrl-CS" sz="3000" b="1" dirty="0">
              <a:solidFill>
                <a:srgbClr val="006600"/>
              </a:solidFill>
            </a:endParaRP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kumimoji="1" lang="sr-Latn-RS" sz="3000" b="1" dirty="0">
                <a:solidFill>
                  <a:srgbClr val="006600"/>
                </a:solidFill>
              </a:rPr>
              <a:t>Predmet</a:t>
            </a:r>
            <a:r>
              <a:rPr kumimoji="1" lang="sr-Cyrl-CS" sz="3000" b="1" dirty="0">
                <a:solidFill>
                  <a:srgbClr val="006600"/>
                </a:solidFill>
              </a:rPr>
              <a:t>:  	</a:t>
            </a:r>
            <a:r>
              <a:rPr kumimoji="1" lang="sr-Latn-RS" sz="3000" b="1" dirty="0">
                <a:solidFill>
                  <a:srgbClr val="006600"/>
                </a:solidFill>
              </a:rPr>
              <a:t>GIS programiranje</a:t>
            </a:r>
            <a:endParaRPr kumimoji="1" lang="sr-Cyrl-CS" sz="3000" b="1" dirty="0">
              <a:solidFill>
                <a:srgbClr val="006600"/>
              </a:solidFill>
            </a:endParaRP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kumimoji="1" lang="sr-Latn-RS" sz="3000" b="1" dirty="0">
                <a:solidFill>
                  <a:srgbClr val="006600"/>
                </a:solidFill>
              </a:rPr>
              <a:t>Mentor</a:t>
            </a:r>
            <a:r>
              <a:rPr kumimoji="1" lang="sr-Cyrl-CS" sz="3000" b="1" dirty="0">
                <a:solidFill>
                  <a:srgbClr val="006600"/>
                </a:solidFill>
              </a:rPr>
              <a:t>:	</a:t>
            </a:r>
            <a:r>
              <a:rPr kumimoji="1" lang="en-US" sz="3000" b="1" dirty="0" err="1" smtClean="0">
                <a:solidFill>
                  <a:srgbClr val="006600"/>
                </a:solidFill>
              </a:rPr>
              <a:t>Momir</a:t>
            </a:r>
            <a:r>
              <a:rPr kumimoji="1" lang="en-US" sz="3000" b="1" dirty="0" smtClean="0">
                <a:solidFill>
                  <a:srgbClr val="006600"/>
                </a:solidFill>
              </a:rPr>
              <a:t> </a:t>
            </a:r>
            <a:r>
              <a:rPr kumimoji="1" lang="en-US" sz="3000" b="1" dirty="0" err="1" smtClean="0">
                <a:solidFill>
                  <a:srgbClr val="006600"/>
                </a:solidFill>
              </a:rPr>
              <a:t>Mitrovi</a:t>
            </a:r>
            <a:r>
              <a:rPr kumimoji="1" lang="sr-Latn-RS" sz="3000" b="1" dirty="0">
                <a:solidFill>
                  <a:srgbClr val="006600"/>
                </a:solidFill>
              </a:rPr>
              <a:t>ć</a:t>
            </a:r>
            <a:r>
              <a:rPr kumimoji="1" lang="en-US" sz="3000" b="1" dirty="0" smtClean="0">
                <a:solidFill>
                  <a:srgbClr val="006600"/>
                </a:solidFill>
              </a:rPr>
              <a:t>, </a:t>
            </a:r>
            <a:r>
              <a:rPr kumimoji="1" lang="sr-Latn-RS" sz="3000" b="1" dirty="0">
                <a:solidFill>
                  <a:srgbClr val="006600"/>
                </a:solidFill>
              </a:rPr>
              <a:t>dipl</a:t>
            </a:r>
            <a:r>
              <a:rPr kumimoji="1" lang="en-US" sz="3000" b="1" dirty="0">
                <a:solidFill>
                  <a:srgbClr val="006600"/>
                </a:solidFill>
              </a:rPr>
              <a:t>. </a:t>
            </a:r>
            <a:r>
              <a:rPr kumimoji="1" lang="sr-Latn-RS" sz="3000" b="1" dirty="0">
                <a:solidFill>
                  <a:srgbClr val="006600"/>
                </a:solidFill>
              </a:rPr>
              <a:t>inž</a:t>
            </a:r>
            <a:r>
              <a:rPr kumimoji="1" lang="en-US" sz="3000" b="1" dirty="0">
                <a:solidFill>
                  <a:srgbClr val="006600"/>
                </a:solidFill>
              </a:rPr>
              <a:t>. </a:t>
            </a:r>
            <a:r>
              <a:rPr kumimoji="1" lang="sr-Latn-RS" sz="3000" b="1" dirty="0">
                <a:solidFill>
                  <a:srgbClr val="006600"/>
                </a:solidFill>
              </a:rPr>
              <a:t>geod</a:t>
            </a:r>
            <a:r>
              <a:rPr lang="en-US" sz="3200" dirty="0"/>
              <a:t>.</a:t>
            </a:r>
          </a:p>
        </p:txBody>
      </p:sp>
      <p:sp>
        <p:nvSpPr>
          <p:cNvPr id="113" name="Text Box 532"/>
          <p:cNvSpPr txBox="1">
            <a:spLocks noChangeArrowheads="1"/>
          </p:cNvSpPr>
          <p:nvPr/>
        </p:nvSpPr>
        <p:spPr bwMode="auto">
          <a:xfrm>
            <a:off x="4221163" y="3151188"/>
            <a:ext cx="20955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4171950" eaLnBrk="1" hangingPunct="1">
              <a:defRPr/>
            </a:pPr>
            <a:r>
              <a:rPr lang="sr-Latn-RS" sz="4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RAZVOJ FPLANNER-A, QGIS PLUGIN-A </a:t>
            </a:r>
            <a:r>
              <a:rPr lang="sr-Latn-RS" sz="4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KOJI SADRŽI ALATE ZA </a:t>
            </a:r>
            <a:r>
              <a:rPr lang="sr-Latn-RS" sz="4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IZRADU OPTIMALNIH PLANOVA LETA AVIONA ZA POTREBE ORALNE VAKCINACIJE LISICA</a:t>
            </a:r>
            <a:endParaRPr lang="en-US" sz="4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3083" name="TextBox 16"/>
          <p:cNvSpPr txBox="1">
            <a:spLocks noChangeArrowheads="1"/>
          </p:cNvSpPr>
          <p:nvPr/>
        </p:nvSpPr>
        <p:spPr bwMode="auto">
          <a:xfrm>
            <a:off x="2192338" y="10429875"/>
            <a:ext cx="2596433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1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sr-Latn-CS" sz="2400" dirty="0"/>
              <a:t>Oralna </a:t>
            </a:r>
            <a:r>
              <a:rPr lang="sr-Latn-CS" sz="2400" dirty="0" smtClean="0"/>
              <a:t>vakcinacij</a:t>
            </a:r>
            <a:r>
              <a:rPr lang="en-US" sz="2400" dirty="0" smtClean="0"/>
              <a:t>a</a:t>
            </a:r>
            <a:r>
              <a:rPr lang="sr-Latn-CS" sz="2400" dirty="0" smtClean="0"/>
              <a:t> </a:t>
            </a:r>
            <a:r>
              <a:rPr lang="sr-Latn-CS" sz="2400" dirty="0"/>
              <a:t>lisica tretiranjem iz aviona se izvodi u zemljama regiona već nekoliko godina zbog suzbijanja besnila u regionu i finansira se od Evropske komisije. Projekat se izvodi upotrebom većeg broja malih aviona u kratkom vremenskom intervalu na teritoriji jedne zemlje. Usled nepredvidljivih okolnosti (kvar aviona, promene vremenskih prilika...) često se javlja potreba za ad-hoc promenom plana leta. Tradicionalno, plan </a:t>
            </a:r>
            <a:r>
              <a:rPr lang="sr-Latn-CS" sz="2400" dirty="0" smtClean="0"/>
              <a:t>leta se izrađuje na osnovu raznih softvera opšte namene</a:t>
            </a:r>
            <a:r>
              <a:rPr lang="en-US" sz="2400" dirty="0" smtClean="0"/>
              <a:t>,</a:t>
            </a:r>
            <a:r>
              <a:rPr lang="sr-Latn-CS" sz="2400" dirty="0" smtClean="0"/>
              <a:t> pri čemu se svaka ruta crta manualno. Treba u što većoj meri automatizovati proces planiranja</a:t>
            </a:r>
            <a:r>
              <a:rPr lang="en-US" sz="2400" dirty="0" smtClean="0"/>
              <a:t>. </a:t>
            </a:r>
            <a:r>
              <a:rPr lang="sr-Latn-CS" sz="2400" dirty="0" smtClean="0"/>
              <a:t>U </a:t>
            </a:r>
            <a:r>
              <a:rPr lang="sr-Latn-CS" sz="2400" dirty="0" smtClean="0"/>
              <a:t>skladu sa zahtevima investitora posebno treba omogućiti jednostavno vršenje kontrole kvaliteta generisanog plana</a:t>
            </a:r>
            <a:r>
              <a:rPr lang="sr-Latn-CS" sz="2400" dirty="0" smtClean="0"/>
              <a:t>, </a:t>
            </a:r>
            <a:r>
              <a:rPr lang="sr-Latn-CS" sz="2400" dirty="0" smtClean="0"/>
              <a:t>te da se po potrebi mogu izvršiti korekcije kako bi se smanjio odnos dužina leta aviona gde se ne vrši tretiranje (prazan hod) i dužine leta gde se vrši tretiranje (radni trek).</a:t>
            </a:r>
            <a:endParaRPr lang="en-US" sz="2400" dirty="0"/>
          </a:p>
        </p:txBody>
      </p:sp>
      <p:sp>
        <p:nvSpPr>
          <p:cNvPr id="115" name="Rectangle 114"/>
          <p:cNvSpPr/>
          <p:nvPr/>
        </p:nvSpPr>
        <p:spPr bwMode="auto">
          <a:xfrm>
            <a:off x="8975725" y="13880456"/>
            <a:ext cx="7959494" cy="2090738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171950"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16" name="Text Box 1663"/>
          <p:cNvSpPr txBox="1">
            <a:spLocks noChangeArrowheads="1"/>
          </p:cNvSpPr>
          <p:nvPr/>
        </p:nvSpPr>
        <p:spPr bwMode="auto">
          <a:xfrm>
            <a:off x="13463098" y="21768367"/>
            <a:ext cx="27564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4171950" eaLnBrk="1" hangingPunct="1"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REZULTATI</a:t>
            </a:r>
            <a:endParaRPr lang="sr-Cyrl-R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086" name="TextBox 103"/>
          <p:cNvSpPr txBox="1">
            <a:spLocks noChangeArrowheads="1"/>
          </p:cNvSpPr>
          <p:nvPr/>
        </p:nvSpPr>
        <p:spPr bwMode="auto">
          <a:xfrm>
            <a:off x="9569007" y="22454061"/>
            <a:ext cx="10949496" cy="10310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1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sr-Latn-RS" sz="2800" dirty="0"/>
              <a:t>Upotrebom </a:t>
            </a:r>
            <a:r>
              <a:rPr lang="sr-Latn-RS" sz="2800" i="1" dirty="0" smtClean="0"/>
              <a:t>FPlanner</a:t>
            </a:r>
            <a:r>
              <a:rPr lang="sr-Latn-RS" sz="2800" dirty="0" smtClean="0"/>
              <a:t>-ovih </a:t>
            </a:r>
            <a:r>
              <a:rPr lang="sr-Latn-RS" sz="2800" dirty="0"/>
              <a:t>alata </a:t>
            </a:r>
            <a:r>
              <a:rPr lang="sr-Latn-RS" sz="2800" dirty="0" smtClean="0"/>
              <a:t>postižu se značajne uštede </a:t>
            </a:r>
            <a:r>
              <a:rPr lang="sr-Latn-RS" sz="2800" dirty="0"/>
              <a:t>vremenskih i materijalnih </a:t>
            </a:r>
            <a:r>
              <a:rPr lang="sr-Latn-RS" sz="2800" dirty="0" smtClean="0"/>
              <a:t>resursa</a:t>
            </a:r>
            <a:r>
              <a:rPr lang="sr-Latn-RS" sz="2800" dirty="0"/>
              <a:t>:</a:t>
            </a:r>
            <a:endParaRPr lang="en-US" sz="2800" dirty="0" smtClean="0"/>
          </a:p>
          <a:p>
            <a:pPr marL="457200" indent="-457200" algn="just"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sr-Latn-RS" sz="2800" dirty="0" smtClean="0"/>
              <a:t>Prazan hod aviona na nivou pojedinačnih projekata je ispod 10%;</a:t>
            </a:r>
          </a:p>
          <a:p>
            <a:pPr marL="457200" indent="-457200" algn="just"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sr-Latn-RS" sz="2800" dirty="0" smtClean="0"/>
              <a:t>Vreme izrade plana leta za teritoriju jedne države je u proseku manje od 2h;</a:t>
            </a:r>
          </a:p>
          <a:p>
            <a:pPr marL="457200" indent="-457200" algn="just"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sr-Latn-RS" sz="2800" dirty="0" smtClean="0"/>
              <a:t>Proces izrade plana leta je dodatno pojednostavljen zahvaljujući funkcionalnostima drugih plugin-ova koji se mogu kombinovati sa </a:t>
            </a:r>
            <a:r>
              <a:rPr lang="sr-Latn-RS" sz="2800" i="1" dirty="0" smtClean="0"/>
              <a:t>FPlanner</a:t>
            </a:r>
            <a:r>
              <a:rPr lang="sr-Latn-RS" sz="2800" dirty="0" smtClean="0"/>
              <a:t>-om (</a:t>
            </a:r>
            <a:r>
              <a:rPr lang="sr-Latn-RS" sz="2800" i="1" dirty="0" smtClean="0"/>
              <a:t>advanced digitizing, open layers</a:t>
            </a:r>
            <a:r>
              <a:rPr lang="sr-Latn-RS" sz="2800" dirty="0" smtClean="0"/>
              <a:t>...);</a:t>
            </a:r>
          </a:p>
          <a:p>
            <a:pPr marL="457200" indent="-457200" algn="just"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sr-Latn-RS" sz="2800" dirty="0" smtClean="0"/>
              <a:t>Tokom rada s</a:t>
            </a:r>
            <a:r>
              <a:rPr lang="en-US" sz="2800" dirty="0" smtClean="0"/>
              <a:t>vi </a:t>
            </a:r>
            <a:r>
              <a:rPr lang="en-US" sz="2800" dirty="0" err="1" smtClean="0"/>
              <a:t>podaci</a:t>
            </a:r>
            <a:r>
              <a:rPr lang="en-US" sz="2800" dirty="0" smtClean="0"/>
              <a:t> se </a:t>
            </a:r>
            <a:r>
              <a:rPr lang="sr-Latn-RS" sz="2800" dirty="0" smtClean="0"/>
              <a:t>smeštaju</a:t>
            </a:r>
            <a:r>
              <a:rPr lang="en-US" sz="2800" dirty="0" smtClean="0"/>
              <a:t> u </a:t>
            </a:r>
            <a:r>
              <a:rPr lang="en-US" sz="2800" dirty="0" err="1" smtClean="0"/>
              <a:t>baz</a:t>
            </a:r>
            <a:r>
              <a:rPr lang="sr-Latn-RS" sz="2800" smtClean="0"/>
              <a:t>u</a:t>
            </a:r>
            <a:r>
              <a:rPr lang="en-US" sz="2800" smtClean="0"/>
              <a:t> </a:t>
            </a:r>
            <a:r>
              <a:rPr lang="sr-Latn-RS" sz="2800" dirty="0" smtClean="0"/>
              <a:t>pa je samim tim smanjen rizik od gubitka podataka;</a:t>
            </a:r>
          </a:p>
          <a:p>
            <a:pPr marL="457200" indent="-457200" algn="just"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sr-Latn-RS" sz="2800" dirty="0" smtClean="0"/>
              <a:t>Operater može u svakom trenutku da prekine proces generisanja plana, zatvori projekat i svi relevantni parametri se automatski čuvaju tako da se rad na projektu može nastaviti;</a:t>
            </a:r>
          </a:p>
          <a:p>
            <a:pPr marL="457200" indent="-457200" algn="just"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sr-Latn-RS" sz="2800" dirty="0" smtClean="0"/>
              <a:t>Poboljšana je komunikacija između operatera koji izrađuje plan leta i pilota zahvaljujući kastomizovanim rešenjima u algoritmu za  generisanje .gpx fajlova;</a:t>
            </a:r>
          </a:p>
          <a:p>
            <a:pPr marL="457200" indent="-457200" algn="just"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sr-Latn-RS" sz="2800" dirty="0" smtClean="0"/>
              <a:t>Ubrzana je izrada projektne dokumentacije alatima za izvoz ruta u .shp, izvoz atributa u .csv, vizuelizaciju ruta na osnovu vrednosti atributa;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endParaRPr lang="sr-Latn-RS" sz="2400" dirty="0"/>
          </a:p>
        </p:txBody>
      </p:sp>
      <p:sp>
        <p:nvSpPr>
          <p:cNvPr id="2" name="L-Shape 1"/>
          <p:cNvSpPr/>
          <p:nvPr/>
        </p:nvSpPr>
        <p:spPr bwMode="auto">
          <a:xfrm>
            <a:off x="936155" y="24987200"/>
            <a:ext cx="11809015" cy="16201800"/>
          </a:xfrm>
          <a:prstGeom prst="corner">
            <a:avLst>
              <a:gd name="adj1" fmla="val 70003"/>
              <a:gd name="adj2" fmla="val 70003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171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L-Shape 18"/>
          <p:cNvSpPr/>
          <p:nvPr/>
        </p:nvSpPr>
        <p:spPr bwMode="auto">
          <a:xfrm>
            <a:off x="3163292" y="10715549"/>
            <a:ext cx="11809015" cy="16201800"/>
          </a:xfrm>
          <a:prstGeom prst="corner">
            <a:avLst>
              <a:gd name="adj1" fmla="val 70003"/>
              <a:gd name="adj2" fmla="val 70003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62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171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L-Shape 19"/>
          <p:cNvSpPr/>
          <p:nvPr/>
        </p:nvSpPr>
        <p:spPr bwMode="auto">
          <a:xfrm>
            <a:off x="15193739" y="27219448"/>
            <a:ext cx="11809015" cy="16201800"/>
          </a:xfrm>
          <a:prstGeom prst="corner">
            <a:avLst>
              <a:gd name="adj1" fmla="val 70003"/>
              <a:gd name="adj2" fmla="val 70003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171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L-Shape 20"/>
          <p:cNvSpPr/>
          <p:nvPr/>
        </p:nvSpPr>
        <p:spPr bwMode="auto">
          <a:xfrm rot="10800000">
            <a:off x="17425987" y="12957175"/>
            <a:ext cx="11809015" cy="16206488"/>
          </a:xfrm>
          <a:prstGeom prst="corner">
            <a:avLst>
              <a:gd name="adj1" fmla="val 70003"/>
              <a:gd name="adj2" fmla="val 70003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171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08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" t="3241" r="-132" b="10984"/>
          <a:stretch/>
        </p:blipFill>
        <p:spPr bwMode="auto">
          <a:xfrm>
            <a:off x="8996163" y="14475420"/>
            <a:ext cx="7943802" cy="1483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24" y="20249236"/>
            <a:ext cx="7123191" cy="4233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1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1491" y="16173318"/>
            <a:ext cx="3789151" cy="3420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5506" y="16804228"/>
            <a:ext cx="3829713" cy="414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219" y="13918348"/>
            <a:ext cx="3745063" cy="4219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Callout 1 7"/>
          <p:cNvSpPr/>
          <p:nvPr/>
        </p:nvSpPr>
        <p:spPr bwMode="auto">
          <a:xfrm>
            <a:off x="1200379" y="19265850"/>
            <a:ext cx="7581903" cy="5217295"/>
          </a:xfrm>
          <a:prstGeom prst="borderCallout1">
            <a:avLst>
              <a:gd name="adj1" fmla="val 430"/>
              <a:gd name="adj2" fmla="val 99706"/>
              <a:gd name="adj3" fmla="val -71115"/>
              <a:gd name="adj4" fmla="val 181257"/>
            </a:avLst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171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Line Callout 1 35"/>
          <p:cNvSpPr/>
          <p:nvPr/>
        </p:nvSpPr>
        <p:spPr bwMode="auto">
          <a:xfrm>
            <a:off x="5019401" y="13897968"/>
            <a:ext cx="3762882" cy="5129525"/>
          </a:xfrm>
          <a:prstGeom prst="borderCallout1">
            <a:avLst>
              <a:gd name="adj1" fmla="val 42583"/>
              <a:gd name="adj2" fmla="val 101009"/>
              <a:gd name="adj3" fmla="val 32275"/>
              <a:gd name="adj4" fmla="val 247815"/>
            </a:avLst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171950" eaLnBrk="1" hangingPunct="1"/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Line Callout 1 36"/>
          <p:cNvSpPr/>
          <p:nvPr/>
        </p:nvSpPr>
        <p:spPr bwMode="auto">
          <a:xfrm>
            <a:off x="9019171" y="16169417"/>
            <a:ext cx="3793792" cy="4783666"/>
          </a:xfrm>
          <a:prstGeom prst="borderCallout1">
            <a:avLst>
              <a:gd name="adj1" fmla="val 767"/>
              <a:gd name="adj2" fmla="val 100211"/>
              <a:gd name="adj3" fmla="val -11037"/>
              <a:gd name="adj4" fmla="val 168543"/>
            </a:avLst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171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Line Callout 1 37"/>
          <p:cNvSpPr/>
          <p:nvPr/>
        </p:nvSpPr>
        <p:spPr bwMode="auto">
          <a:xfrm>
            <a:off x="13077427" y="16151226"/>
            <a:ext cx="3857793" cy="4801858"/>
          </a:xfrm>
          <a:prstGeom prst="borderCallout1">
            <a:avLst>
              <a:gd name="adj1" fmla="val -143"/>
              <a:gd name="adj2" fmla="val 50093"/>
              <a:gd name="adj3" fmla="val -10453"/>
              <a:gd name="adj4" fmla="val 77499"/>
            </a:avLst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171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Line Callout 1 39"/>
          <p:cNvSpPr/>
          <p:nvPr/>
        </p:nvSpPr>
        <p:spPr bwMode="auto">
          <a:xfrm>
            <a:off x="1200379" y="13897968"/>
            <a:ext cx="3696216" cy="5125185"/>
          </a:xfrm>
          <a:prstGeom prst="borderCallout1">
            <a:avLst>
              <a:gd name="adj1" fmla="val 4955"/>
              <a:gd name="adj2" fmla="val 99178"/>
              <a:gd name="adj3" fmla="val 30376"/>
              <a:gd name="adj4" fmla="val 340454"/>
            </a:avLst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171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Text Box 1663"/>
          <p:cNvSpPr txBox="1">
            <a:spLocks noChangeArrowheads="1"/>
          </p:cNvSpPr>
          <p:nvPr/>
        </p:nvSpPr>
        <p:spPr bwMode="auto">
          <a:xfrm>
            <a:off x="1224187" y="13209463"/>
            <a:ext cx="2969419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171950" eaLnBrk="1" hangingPunct="1"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INTERFEJS</a:t>
            </a:r>
            <a:endParaRPr lang="sr-Cyrl-R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9601519" y="21649807"/>
            <a:ext cx="10888344" cy="10950339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171950"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43" name="Text Box 1663"/>
          <p:cNvSpPr txBox="1">
            <a:spLocks noChangeArrowheads="1"/>
          </p:cNvSpPr>
          <p:nvPr/>
        </p:nvSpPr>
        <p:spPr bwMode="auto">
          <a:xfrm>
            <a:off x="27578022" y="13209463"/>
            <a:ext cx="14401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171950" eaLnBrk="1" hangingPunct="1"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ALATI</a:t>
            </a:r>
            <a:endParaRPr lang="sr-Cyrl-R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4" name="Text Box 1663"/>
          <p:cNvSpPr txBox="1">
            <a:spLocks noChangeArrowheads="1"/>
          </p:cNvSpPr>
          <p:nvPr/>
        </p:nvSpPr>
        <p:spPr bwMode="auto">
          <a:xfrm>
            <a:off x="24539538" y="29668732"/>
            <a:ext cx="44356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171950" eaLnBrk="1" hangingPunct="1"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GENERISANJE RUTA</a:t>
            </a:r>
            <a:endParaRPr lang="sr-Cyrl-R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5" name="Text Box 1663"/>
          <p:cNvSpPr txBox="1">
            <a:spLocks noChangeArrowheads="1"/>
          </p:cNvSpPr>
          <p:nvPr/>
        </p:nvSpPr>
        <p:spPr bwMode="auto">
          <a:xfrm>
            <a:off x="1224187" y="25341491"/>
            <a:ext cx="578306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171950" eaLnBrk="1" hangingPunct="1"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KONTROLA KVALITETA</a:t>
            </a:r>
            <a:endParaRPr lang="sr-Cyrl-R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17683541" y="13969976"/>
            <a:ext cx="11263726" cy="7077578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171950"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21195610" y="21242784"/>
            <a:ext cx="7751657" cy="7632848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171950" eaLnBrk="1" hangingPunct="1">
              <a:defRPr/>
            </a:pPr>
            <a:endParaRPr lang="en-US">
              <a:latin typeface="Arial" charset="0"/>
            </a:endParaRPr>
          </a:p>
        </p:txBody>
      </p:sp>
      <p:pic>
        <p:nvPicPr>
          <p:cNvPr id="3096" name="Picture 2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6232" y="17750336"/>
            <a:ext cx="6103937" cy="249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7" name="Picture 2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3280" y="14507552"/>
            <a:ext cx="4864552" cy="1694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739862" y="14449784"/>
            <a:ext cx="5048358" cy="2407379"/>
          </a:xfrm>
          <a:prstGeom prst="rect">
            <a:avLst/>
          </a:prstGeom>
        </p:spPr>
      </p:pic>
      <p:pic>
        <p:nvPicPr>
          <p:cNvPr id="3098" name="Picture 2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2514" y="16481762"/>
            <a:ext cx="4147583" cy="1928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9" name="Picture 2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7"/>
          <a:stretch>
            <a:fillRect/>
          </a:stretch>
        </p:blipFill>
        <p:spPr bwMode="auto">
          <a:xfrm>
            <a:off x="24202006" y="16109214"/>
            <a:ext cx="4533424" cy="1964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0" name="Picture 2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8200" y="18750329"/>
            <a:ext cx="3725531" cy="2282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2" name="Picture 30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1602" y="26082355"/>
            <a:ext cx="6092825" cy="220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1309100" y="21814641"/>
            <a:ext cx="7577015" cy="22007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1195610" y="30349977"/>
            <a:ext cx="3996190" cy="3260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3184835" y="33372520"/>
            <a:ext cx="6476264" cy="353561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0420636" y="34170490"/>
            <a:ext cx="4573415" cy="339276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3161985" y="37474717"/>
            <a:ext cx="6502419" cy="35875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0423979" y="38178438"/>
            <a:ext cx="4647459" cy="281680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380288" y="26022057"/>
            <a:ext cx="7440700" cy="456748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314531" y="31093593"/>
            <a:ext cx="6740107" cy="468567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061109" y="33692085"/>
            <a:ext cx="5684293" cy="466952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95393" y="36593456"/>
            <a:ext cx="6689047" cy="359715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120730" y="37535154"/>
            <a:ext cx="6624555" cy="363191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215343" y="15213347"/>
            <a:ext cx="3667125" cy="3800475"/>
          </a:xfrm>
          <a:prstGeom prst="rect">
            <a:avLst/>
          </a:prstGeom>
        </p:spPr>
      </p:pic>
      <p:sp>
        <p:nvSpPr>
          <p:cNvPr id="77" name="TextBox 21"/>
          <p:cNvSpPr txBox="1">
            <a:spLocks noChangeArrowheads="1"/>
          </p:cNvSpPr>
          <p:nvPr/>
        </p:nvSpPr>
        <p:spPr bwMode="auto">
          <a:xfrm>
            <a:off x="1154651" y="14127062"/>
            <a:ext cx="386000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Latn-RS" sz="2000" i="1" dirty="0" smtClean="0"/>
              <a:t>Kreiranje projekta;</a:t>
            </a:r>
          </a:p>
          <a:p>
            <a:pPr eaLnBrk="1" hangingPunct="1"/>
            <a:r>
              <a:rPr lang="sr-Latn-RS" sz="2000" i="1" dirty="0" smtClean="0"/>
              <a:t>Generalizacija granica;</a:t>
            </a:r>
          </a:p>
          <a:p>
            <a:pPr eaLnBrk="1" hangingPunct="1"/>
            <a:r>
              <a:rPr lang="sr-Latn-RS" sz="2000" i="1" dirty="0"/>
              <a:t>S</a:t>
            </a:r>
            <a:r>
              <a:rPr lang="sr-Latn-RS" sz="2000" i="1" dirty="0" smtClean="0"/>
              <a:t>manjivanje graničnog poligona.</a:t>
            </a:r>
            <a:endParaRPr lang="en-US" sz="2000" i="1" dirty="0"/>
          </a:p>
        </p:txBody>
      </p:sp>
      <p:sp>
        <p:nvSpPr>
          <p:cNvPr id="78" name="TextBox 21"/>
          <p:cNvSpPr txBox="1">
            <a:spLocks noChangeArrowheads="1"/>
          </p:cNvSpPr>
          <p:nvPr/>
        </p:nvSpPr>
        <p:spPr bwMode="auto">
          <a:xfrm>
            <a:off x="5100638" y="18258254"/>
            <a:ext cx="375379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Latn-RS" sz="2000" i="1" dirty="0" smtClean="0"/>
              <a:t>Selekcija aerodroma i poligona;</a:t>
            </a:r>
          </a:p>
          <a:p>
            <a:pPr eaLnBrk="1" hangingPunct="1"/>
            <a:r>
              <a:rPr lang="sr-Latn-RS" sz="2000" i="1" dirty="0" smtClean="0"/>
              <a:t>Alati za rad sa poligonima.</a:t>
            </a:r>
            <a:endParaRPr lang="en-US" sz="2000" i="1" dirty="0"/>
          </a:p>
        </p:txBody>
      </p:sp>
      <p:sp>
        <p:nvSpPr>
          <p:cNvPr id="79" name="TextBox 21"/>
          <p:cNvSpPr txBox="1">
            <a:spLocks noChangeArrowheads="1"/>
          </p:cNvSpPr>
          <p:nvPr/>
        </p:nvSpPr>
        <p:spPr bwMode="auto">
          <a:xfrm>
            <a:off x="9029554" y="19682104"/>
            <a:ext cx="375379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Latn-RS" sz="2000" i="1" dirty="0" smtClean="0"/>
              <a:t>Odabir stila prikaza aerodroma;</a:t>
            </a:r>
          </a:p>
          <a:p>
            <a:pPr eaLnBrk="1" hangingPunct="1"/>
            <a:r>
              <a:rPr lang="sr-Latn-RS" sz="2000" i="1" dirty="0" smtClean="0"/>
              <a:t>Odabir stila prikaza ruta;</a:t>
            </a:r>
          </a:p>
          <a:p>
            <a:pPr eaLnBrk="1" hangingPunct="1"/>
            <a:r>
              <a:rPr lang="sr-Latn-RS" sz="2000" i="1" dirty="0" smtClean="0"/>
              <a:t>Kreiranje .csv fajla.</a:t>
            </a:r>
            <a:endParaRPr lang="en-US" sz="2000" i="1" dirty="0"/>
          </a:p>
        </p:txBody>
      </p:sp>
      <p:sp>
        <p:nvSpPr>
          <p:cNvPr id="80" name="TextBox 21"/>
          <p:cNvSpPr txBox="1">
            <a:spLocks noChangeArrowheads="1"/>
          </p:cNvSpPr>
          <p:nvPr/>
        </p:nvSpPr>
        <p:spPr bwMode="auto">
          <a:xfrm>
            <a:off x="13120967" y="16269950"/>
            <a:ext cx="37537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Latn-RS" sz="2000" i="1" dirty="0" smtClean="0"/>
              <a:t>Izvoz ruta u .gpx i .shp.</a:t>
            </a:r>
            <a:endParaRPr lang="en-US" sz="2000" i="1" dirty="0"/>
          </a:p>
        </p:txBody>
      </p:sp>
      <p:sp>
        <p:nvSpPr>
          <p:cNvPr id="81" name="TextBox 21"/>
          <p:cNvSpPr txBox="1">
            <a:spLocks noChangeArrowheads="1"/>
          </p:cNvSpPr>
          <p:nvPr/>
        </p:nvSpPr>
        <p:spPr bwMode="auto">
          <a:xfrm>
            <a:off x="1247991" y="19354464"/>
            <a:ext cx="748344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Latn-RS" sz="2000" i="1" dirty="0" smtClean="0"/>
              <a:t>Izbor tipa aviona, azimuta, broja tačaka kojim je definisana ruta;</a:t>
            </a:r>
          </a:p>
          <a:p>
            <a:pPr eaLnBrk="1" hangingPunct="1"/>
            <a:r>
              <a:rPr lang="sr-Latn-RS" sz="2000" i="1" dirty="0" smtClean="0"/>
              <a:t>Set alata za kreiranje novih i modifikaciju postojećih ruta.</a:t>
            </a:r>
            <a:endParaRPr lang="en-US" sz="2000" i="1" dirty="0"/>
          </a:p>
        </p:txBody>
      </p:sp>
      <p:sp>
        <p:nvSpPr>
          <p:cNvPr id="82" name="TextBox 21"/>
          <p:cNvSpPr txBox="1">
            <a:spLocks noChangeArrowheads="1"/>
          </p:cNvSpPr>
          <p:nvPr/>
        </p:nvSpPr>
        <p:spPr bwMode="auto">
          <a:xfrm>
            <a:off x="9070602" y="14001960"/>
            <a:ext cx="78170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Latn-RS" sz="2000" i="1" dirty="0" smtClean="0"/>
              <a:t>FPlanner toolbar – klik na ikonicu aktivira odgovarajući vidžet.</a:t>
            </a:r>
            <a:endParaRPr lang="en-US" sz="2000" i="1" dirty="0"/>
          </a:p>
        </p:txBody>
      </p:sp>
      <p:sp>
        <p:nvSpPr>
          <p:cNvPr id="83" name="TextBox 21"/>
          <p:cNvSpPr txBox="1">
            <a:spLocks noChangeArrowheads="1"/>
          </p:cNvSpPr>
          <p:nvPr/>
        </p:nvSpPr>
        <p:spPr bwMode="auto">
          <a:xfrm>
            <a:off x="21739372" y="14043892"/>
            <a:ext cx="363836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Latn-RS" sz="2000" b="1" i="1" dirty="0" smtClean="0"/>
              <a:t>Alati za rad sa poligonima</a:t>
            </a:r>
            <a:endParaRPr lang="en-US" sz="2000" b="1" i="1" dirty="0"/>
          </a:p>
        </p:txBody>
      </p:sp>
      <p:sp>
        <p:nvSpPr>
          <p:cNvPr id="84" name="TextBox 21"/>
          <p:cNvSpPr txBox="1">
            <a:spLocks noChangeArrowheads="1"/>
          </p:cNvSpPr>
          <p:nvPr/>
        </p:nvSpPr>
        <p:spPr bwMode="auto">
          <a:xfrm>
            <a:off x="23339041" y="21303051"/>
            <a:ext cx="363836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Latn-RS" sz="2000" b="1" i="1" dirty="0" smtClean="0"/>
              <a:t>Alati za rad sa rutama</a:t>
            </a:r>
            <a:endParaRPr lang="en-US" sz="2000" b="1" i="1" dirty="0"/>
          </a:p>
        </p:txBody>
      </p:sp>
      <p:sp>
        <p:nvSpPr>
          <p:cNvPr id="85" name="TextBox 21"/>
          <p:cNvSpPr txBox="1">
            <a:spLocks noChangeArrowheads="1"/>
          </p:cNvSpPr>
          <p:nvPr/>
        </p:nvSpPr>
        <p:spPr bwMode="auto">
          <a:xfrm>
            <a:off x="17692053" y="16852338"/>
            <a:ext cx="363836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Latn-RS" sz="2000" i="1" dirty="0" smtClean="0"/>
              <a:t>Divide polygon</a:t>
            </a:r>
            <a:endParaRPr lang="en-US" sz="2000" i="1" dirty="0"/>
          </a:p>
        </p:txBody>
      </p:sp>
      <p:sp>
        <p:nvSpPr>
          <p:cNvPr id="86" name="TextBox 21"/>
          <p:cNvSpPr txBox="1">
            <a:spLocks noChangeArrowheads="1"/>
          </p:cNvSpPr>
          <p:nvPr/>
        </p:nvSpPr>
        <p:spPr bwMode="auto">
          <a:xfrm>
            <a:off x="20202418" y="18430478"/>
            <a:ext cx="363836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Latn-RS" sz="2000" i="1" dirty="0" smtClean="0"/>
              <a:t>Reshape tool</a:t>
            </a:r>
            <a:endParaRPr lang="en-US" sz="2000" i="1" dirty="0"/>
          </a:p>
        </p:txBody>
      </p:sp>
      <p:sp>
        <p:nvSpPr>
          <p:cNvPr id="87" name="TextBox 21"/>
          <p:cNvSpPr txBox="1">
            <a:spLocks noChangeArrowheads="1"/>
          </p:cNvSpPr>
          <p:nvPr/>
        </p:nvSpPr>
        <p:spPr bwMode="auto">
          <a:xfrm>
            <a:off x="17692053" y="20359909"/>
            <a:ext cx="363836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Latn-RS" sz="2000" i="1" dirty="0" smtClean="0"/>
              <a:t>Generalisation, buffer zone</a:t>
            </a:r>
            <a:endParaRPr lang="en-US" sz="2000" i="1" dirty="0"/>
          </a:p>
        </p:txBody>
      </p:sp>
      <p:sp>
        <p:nvSpPr>
          <p:cNvPr id="88" name="TextBox 21"/>
          <p:cNvSpPr txBox="1">
            <a:spLocks noChangeArrowheads="1"/>
          </p:cNvSpPr>
          <p:nvPr/>
        </p:nvSpPr>
        <p:spPr bwMode="auto">
          <a:xfrm>
            <a:off x="25308898" y="18057854"/>
            <a:ext cx="363836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Latn-RS" sz="2000" i="1" dirty="0" smtClean="0"/>
              <a:t>Split by line, merge</a:t>
            </a:r>
            <a:endParaRPr lang="en-US" sz="2000" i="1" dirty="0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23905444" y="18772573"/>
            <a:ext cx="4988116" cy="1556376"/>
          </a:xfrm>
          <a:prstGeom prst="rect">
            <a:avLst/>
          </a:prstGeom>
        </p:spPr>
      </p:pic>
      <p:sp>
        <p:nvSpPr>
          <p:cNvPr id="91" name="TextBox 21"/>
          <p:cNvSpPr txBox="1">
            <a:spLocks noChangeArrowheads="1"/>
          </p:cNvSpPr>
          <p:nvPr/>
        </p:nvSpPr>
        <p:spPr bwMode="auto">
          <a:xfrm>
            <a:off x="25905581" y="20390120"/>
            <a:ext cx="16088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Latn-RS" sz="2000" i="1" dirty="0" smtClean="0"/>
              <a:t>Substract</a:t>
            </a:r>
            <a:endParaRPr lang="en-US" sz="2000" i="1" dirty="0"/>
          </a:p>
        </p:txBody>
      </p:sp>
      <p:sp>
        <p:nvSpPr>
          <p:cNvPr id="92" name="TextBox 21"/>
          <p:cNvSpPr txBox="1">
            <a:spLocks noChangeArrowheads="1"/>
          </p:cNvSpPr>
          <p:nvPr/>
        </p:nvSpPr>
        <p:spPr bwMode="auto">
          <a:xfrm>
            <a:off x="24450748" y="23643208"/>
            <a:ext cx="14127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Latn-RS" sz="2000" i="1" dirty="0" smtClean="0"/>
              <a:t>Vertex tool</a:t>
            </a:r>
            <a:endParaRPr lang="en-US" sz="2000" i="1" dirty="0"/>
          </a:p>
        </p:txBody>
      </p:sp>
      <p:pic>
        <p:nvPicPr>
          <p:cNvPr id="3101" name="Picture 29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4986" y="24045742"/>
            <a:ext cx="6512903" cy="263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TextBox 21"/>
          <p:cNvSpPr txBox="1">
            <a:spLocks noChangeArrowheads="1"/>
          </p:cNvSpPr>
          <p:nvPr/>
        </p:nvSpPr>
        <p:spPr bwMode="auto">
          <a:xfrm>
            <a:off x="24391218" y="26242786"/>
            <a:ext cx="14127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Latn-RS" sz="2000" i="1" dirty="0" smtClean="0"/>
              <a:t>Edge tool</a:t>
            </a:r>
            <a:endParaRPr lang="en-US" sz="2000" i="1" dirty="0"/>
          </a:p>
        </p:txBody>
      </p:sp>
      <p:sp>
        <p:nvSpPr>
          <p:cNvPr id="94" name="TextBox 21"/>
          <p:cNvSpPr txBox="1">
            <a:spLocks noChangeArrowheads="1"/>
          </p:cNvSpPr>
          <p:nvPr/>
        </p:nvSpPr>
        <p:spPr bwMode="auto">
          <a:xfrm>
            <a:off x="22157604" y="28331207"/>
            <a:ext cx="59990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Latn-RS" sz="2000" i="1" dirty="0" smtClean="0"/>
              <a:t>Primer modifikacije rute primenom pomenutih alata</a:t>
            </a:r>
            <a:endParaRPr lang="en-US" sz="2000" i="1" dirty="0"/>
          </a:p>
        </p:txBody>
      </p:sp>
      <p:sp>
        <p:nvSpPr>
          <p:cNvPr id="96" name="Line Callout 1 95"/>
          <p:cNvSpPr/>
          <p:nvPr/>
        </p:nvSpPr>
        <p:spPr bwMode="auto">
          <a:xfrm>
            <a:off x="21109526" y="30253507"/>
            <a:ext cx="4199372" cy="3484636"/>
          </a:xfrm>
          <a:prstGeom prst="borderCallout1">
            <a:avLst>
              <a:gd name="adj1" fmla="val 86370"/>
              <a:gd name="adj2" fmla="val -261"/>
              <a:gd name="adj3" fmla="val 176783"/>
              <a:gd name="adj4" fmla="val -95118"/>
            </a:avLst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171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7" name="Line Callout 1 96"/>
          <p:cNvSpPr/>
          <p:nvPr/>
        </p:nvSpPr>
        <p:spPr bwMode="auto">
          <a:xfrm>
            <a:off x="24098729" y="31131698"/>
            <a:ext cx="4848537" cy="3696287"/>
          </a:xfrm>
          <a:prstGeom prst="borderCallout1">
            <a:avLst>
              <a:gd name="adj1" fmla="val 76553"/>
              <a:gd name="adj2" fmla="val -860"/>
              <a:gd name="adj3" fmla="val 115194"/>
              <a:gd name="adj4" fmla="val -109459"/>
            </a:avLst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171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8" name="Line Callout 1 97"/>
          <p:cNvSpPr/>
          <p:nvPr/>
        </p:nvSpPr>
        <p:spPr bwMode="auto">
          <a:xfrm>
            <a:off x="20333407" y="34103399"/>
            <a:ext cx="4738032" cy="3557210"/>
          </a:xfrm>
          <a:prstGeom prst="borderCallout1">
            <a:avLst>
              <a:gd name="adj1" fmla="val 2725"/>
              <a:gd name="adj2" fmla="val -874"/>
              <a:gd name="adj3" fmla="val -277"/>
              <a:gd name="adj4" fmla="val -50030"/>
            </a:avLst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171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9" name="Line Callout 1 98"/>
          <p:cNvSpPr/>
          <p:nvPr/>
        </p:nvSpPr>
        <p:spPr bwMode="auto">
          <a:xfrm>
            <a:off x="20359575" y="38101304"/>
            <a:ext cx="4832225" cy="2960955"/>
          </a:xfrm>
          <a:prstGeom prst="borderCallout1">
            <a:avLst>
              <a:gd name="adj1" fmla="val 85567"/>
              <a:gd name="adj2" fmla="val -574"/>
              <a:gd name="adj3" fmla="val 8056"/>
              <a:gd name="adj4" fmla="val -76762"/>
            </a:avLst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171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0" name="Line Callout 1 99"/>
          <p:cNvSpPr/>
          <p:nvPr/>
        </p:nvSpPr>
        <p:spPr bwMode="auto">
          <a:xfrm>
            <a:off x="23886707" y="35518477"/>
            <a:ext cx="5124951" cy="3789307"/>
          </a:xfrm>
          <a:prstGeom prst="borderCallout1">
            <a:avLst>
              <a:gd name="adj1" fmla="val 61053"/>
              <a:gd name="adj2" fmla="val -1424"/>
              <a:gd name="adj3" fmla="val 75087"/>
              <a:gd name="adj4" fmla="val -92338"/>
            </a:avLst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171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1" name="TextBox 21"/>
          <p:cNvSpPr txBox="1">
            <a:spLocks noChangeArrowheads="1"/>
          </p:cNvSpPr>
          <p:nvPr/>
        </p:nvSpPr>
        <p:spPr bwMode="auto">
          <a:xfrm>
            <a:off x="13105507" y="32966672"/>
            <a:ext cx="768616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Latn-RS" sz="2000" i="1" dirty="0" smtClean="0"/>
              <a:t>Radni trek ne počinje odmah nakon poletanja aviona.</a:t>
            </a:r>
            <a:endParaRPr lang="en-US" sz="2000" i="1" dirty="0"/>
          </a:p>
        </p:txBody>
      </p:sp>
      <p:sp>
        <p:nvSpPr>
          <p:cNvPr id="102" name="TextBox 21"/>
          <p:cNvSpPr txBox="1">
            <a:spLocks noChangeArrowheads="1"/>
          </p:cNvSpPr>
          <p:nvPr/>
        </p:nvSpPr>
        <p:spPr bwMode="auto">
          <a:xfrm>
            <a:off x="13161985" y="36985270"/>
            <a:ext cx="768616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Latn-RS" sz="2000" i="1" dirty="0" smtClean="0"/>
              <a:t>Aerodrom je početak radnog treka kod prve rute.</a:t>
            </a:r>
            <a:endParaRPr lang="en-US" sz="2000" i="1" dirty="0"/>
          </a:p>
        </p:txBody>
      </p:sp>
      <p:sp>
        <p:nvSpPr>
          <p:cNvPr id="103" name="TextBox 21"/>
          <p:cNvSpPr txBox="1">
            <a:spLocks noChangeArrowheads="1"/>
          </p:cNvSpPr>
          <p:nvPr/>
        </p:nvSpPr>
        <p:spPr bwMode="auto">
          <a:xfrm>
            <a:off x="2594435" y="30638245"/>
            <a:ext cx="50625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Latn-RS" sz="2000" i="1" dirty="0" smtClean="0"/>
              <a:t>Prikaz ruta prema vrednosti atributa </a:t>
            </a:r>
            <a:r>
              <a:rPr lang="sr-Latn-RS" sz="2000" b="1" i="1" dirty="0" smtClean="0"/>
              <a:t>ID</a:t>
            </a:r>
            <a:r>
              <a:rPr lang="sr-Latn-RS" sz="2000" i="1" dirty="0" smtClean="0"/>
              <a:t>.</a:t>
            </a:r>
            <a:endParaRPr lang="en-US" sz="2000" i="1" dirty="0"/>
          </a:p>
        </p:txBody>
      </p:sp>
      <p:sp>
        <p:nvSpPr>
          <p:cNvPr id="104" name="TextBox 21"/>
          <p:cNvSpPr txBox="1">
            <a:spLocks noChangeArrowheads="1"/>
          </p:cNvSpPr>
          <p:nvPr/>
        </p:nvSpPr>
        <p:spPr bwMode="auto">
          <a:xfrm>
            <a:off x="8148094" y="33026887"/>
            <a:ext cx="48054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Latn-RS" sz="2000" i="1" dirty="0" smtClean="0"/>
              <a:t>Prikaz ruta prema vrednosti atributa </a:t>
            </a:r>
            <a:r>
              <a:rPr lang="sr-Latn-RS" sz="2000" b="1" i="1" dirty="0" smtClean="0"/>
              <a:t>prazan hod.</a:t>
            </a:r>
            <a:endParaRPr lang="en-US" sz="2000" i="1" dirty="0"/>
          </a:p>
        </p:txBody>
      </p:sp>
      <p:sp>
        <p:nvSpPr>
          <p:cNvPr id="105" name="TextBox 21"/>
          <p:cNvSpPr txBox="1">
            <a:spLocks noChangeArrowheads="1"/>
          </p:cNvSpPr>
          <p:nvPr/>
        </p:nvSpPr>
        <p:spPr bwMode="auto">
          <a:xfrm>
            <a:off x="1284516" y="35829437"/>
            <a:ext cx="536105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Latn-RS" sz="2000" i="1" dirty="0" smtClean="0"/>
              <a:t>Prikaz ruta prema vrednosti atributa </a:t>
            </a:r>
            <a:r>
              <a:rPr lang="sr-Latn-RS" sz="2000" b="1" i="1" dirty="0" smtClean="0"/>
              <a:t>postignuti radni trek</a:t>
            </a:r>
            <a:r>
              <a:rPr lang="sr-Latn-RS" sz="2000" i="1" dirty="0"/>
              <a:t>.</a:t>
            </a:r>
            <a:endParaRPr lang="en-US" sz="2000" i="1" dirty="0"/>
          </a:p>
        </p:txBody>
      </p:sp>
      <p:sp>
        <p:nvSpPr>
          <p:cNvPr id="106" name="TextBox 21"/>
          <p:cNvSpPr txBox="1">
            <a:spLocks noChangeArrowheads="1"/>
          </p:cNvSpPr>
          <p:nvPr/>
        </p:nvSpPr>
        <p:spPr bwMode="auto">
          <a:xfrm>
            <a:off x="1091579" y="40324896"/>
            <a:ext cx="536105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Latn-RS" sz="2000" i="1" dirty="0" smtClean="0"/>
              <a:t>Statistika (csv fajl). Procentualna vrednost praznog hoda je približno </a:t>
            </a:r>
            <a:r>
              <a:rPr lang="sr-Latn-RS" sz="2000" b="1" i="1" dirty="0" smtClean="0"/>
              <a:t>7.6%</a:t>
            </a:r>
            <a:endParaRPr lang="en-US" sz="2000" b="1" i="1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23957852" y="35585491"/>
            <a:ext cx="4989415" cy="37035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4219076" y="31210695"/>
            <a:ext cx="4667039" cy="351407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1719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1719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4840</TotalTime>
  <Words>516</Words>
  <Application>Microsoft Office PowerPoint</Application>
  <PresentationFormat>Custom</PresentationFormat>
  <Paragraphs>53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Default Design</vt:lpstr>
      <vt:lpstr>PowerPoint Presentation</vt:lpstr>
    </vt:vector>
  </TitlesOfParts>
  <Company>yy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xx</dc:creator>
  <cp:lastModifiedBy>Pc</cp:lastModifiedBy>
  <cp:revision>242</cp:revision>
  <dcterms:created xsi:type="dcterms:W3CDTF">2006-11-08T09:38:49Z</dcterms:created>
  <dcterms:modified xsi:type="dcterms:W3CDTF">2015-11-16T00:01:52Z</dcterms:modified>
</cp:coreProperties>
</file>