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43463" cy="427736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6600"/>
    <a:srgbClr val="000066"/>
    <a:srgbClr val="0066FF"/>
    <a:srgbClr val="FFFF99"/>
    <a:srgbClr val="FF0000"/>
    <a:srgbClr val="FFFFCC"/>
    <a:srgbClr val="660066"/>
    <a:srgbClr val="333399"/>
    <a:srgbClr val="CC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265" autoAdjust="0"/>
    <p:restoredTop sz="95221" autoAdjust="0"/>
  </p:normalViewPr>
  <p:slideViewPr>
    <p:cSldViewPr>
      <p:cViewPr>
        <p:scale>
          <a:sx n="30" d="100"/>
          <a:sy n="30" d="100"/>
        </p:scale>
        <p:origin x="-618" y="-72"/>
      </p:cViewPr>
      <p:guideLst>
        <p:guide orient="horz" pos="13473"/>
        <p:guide pos="9526"/>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9838" y="7000875"/>
            <a:ext cx="22683787" cy="1489075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3779838" y="22466300"/>
            <a:ext cx="22683787" cy="1032668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B82D904-13CB-4166-95B6-636B7ED0A88B}"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41CF8DF-093D-4B15-9945-E3A82989CB42}"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28138" y="1712913"/>
            <a:ext cx="6804025" cy="36496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11300" y="1712913"/>
            <a:ext cx="20264438" cy="36496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AD7AA9E-A629-45BA-BD16-73843CF8BE87}"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61D45E5-0743-4146-9F93-5FDF0897753E}"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3750" y="10663238"/>
            <a:ext cx="26084213" cy="17792700"/>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2063750" y="28624213"/>
            <a:ext cx="26084213" cy="935672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658B38B-7CB0-4F61-8ACD-0BAAE4156642}"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11300" y="9980613"/>
            <a:ext cx="13533438" cy="2822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197138" y="9980613"/>
            <a:ext cx="13535025" cy="2822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EF35FD-A276-4BD2-AD5C-E9F9F040C73C}"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2800" y="2278063"/>
            <a:ext cx="26085800" cy="826611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2082800" y="10485438"/>
            <a:ext cx="12795250" cy="51387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82800" y="15624175"/>
            <a:ext cx="12795250" cy="2298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11438" y="10485438"/>
            <a:ext cx="12857162" cy="51387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5311438" y="15624175"/>
            <a:ext cx="12857162" cy="2298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916270B-4437-4DB5-9F88-2870C492FC7E}"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372140A-20A8-4502-AC68-84D69860C27A}"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6450C87-13AC-4C2B-B562-BD0381AAC87B}"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2800" y="2851150"/>
            <a:ext cx="9755188" cy="9980613"/>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12857163" y="6157913"/>
            <a:ext cx="15311437" cy="303974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82800" y="12831763"/>
            <a:ext cx="9755188" cy="237728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ED7C9E1-E581-45B8-BD1E-83BB2C86F6BD}"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2800" y="2851150"/>
            <a:ext cx="9755188" cy="9980613"/>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12857163" y="6157913"/>
            <a:ext cx="15311437" cy="30397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82800" y="12831763"/>
            <a:ext cx="9755188" cy="237728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CFA5086-304F-45AF-AC2F-34F800725F20}"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44000" r="-44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11300" y="1712913"/>
            <a:ext cx="27220863" cy="7129462"/>
          </a:xfrm>
          <a:prstGeom prst="rect">
            <a:avLst/>
          </a:prstGeom>
          <a:noFill/>
          <a:ln w="9525">
            <a:noFill/>
            <a:miter lim="800000"/>
            <a:headEnd/>
            <a:tailEnd/>
          </a:ln>
          <a:effectLst/>
        </p:spPr>
        <p:txBody>
          <a:bodyPr vert="horz" wrap="square" lIns="417232" tIns="208616" rIns="417232" bIns="208616"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511300" y="9980613"/>
            <a:ext cx="27220863" cy="28228925"/>
          </a:xfrm>
          <a:prstGeom prst="rect">
            <a:avLst/>
          </a:prstGeom>
          <a:noFill/>
          <a:ln w="9525">
            <a:noFill/>
            <a:miter lim="800000"/>
            <a:headEnd/>
            <a:tailEnd/>
          </a:ln>
          <a:effectLst/>
        </p:spPr>
        <p:txBody>
          <a:bodyPr vert="horz" wrap="square" lIns="417232" tIns="208616" rIns="417232" bIns="20861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1511300" y="38952488"/>
            <a:ext cx="7058025" cy="2970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417232" tIns="208616" rIns="417232" bIns="208616" numCol="1" anchor="t" anchorCtr="0" compatLnSpc="1">
            <a:prstTxWarp prst="textNoShape">
              <a:avLst/>
            </a:prstTxWarp>
          </a:bodyPr>
          <a:lstStyle>
            <a:lvl1pPr defTabSz="4171950" eaLnBrk="1" hangingPunct="1">
              <a:defRPr sz="6400">
                <a:latin typeface="Arial" panose="020B0604020202020204" pitchFamily="34" charset="0"/>
              </a:defRPr>
            </a:lvl1pPr>
          </a:lstStyle>
          <a:p>
            <a:pPr>
              <a:defRPr/>
            </a:pPr>
            <a:endParaRPr lang="en-US" altLang="en-US"/>
          </a:p>
        </p:txBody>
      </p:sp>
      <p:sp>
        <p:nvSpPr>
          <p:cNvPr id="1029" name="Rectangle 5"/>
          <p:cNvSpPr>
            <a:spLocks noGrp="1" noChangeArrowheads="1"/>
          </p:cNvSpPr>
          <p:nvPr>
            <p:ph type="ftr" sz="quarter" idx="3"/>
          </p:nvPr>
        </p:nvSpPr>
        <p:spPr bwMode="auto">
          <a:xfrm>
            <a:off x="10333038" y="38952488"/>
            <a:ext cx="9577387" cy="2970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417232" tIns="208616" rIns="417232" bIns="208616" numCol="1" anchor="t" anchorCtr="0" compatLnSpc="1">
            <a:prstTxWarp prst="textNoShape">
              <a:avLst/>
            </a:prstTxWarp>
          </a:bodyPr>
          <a:lstStyle>
            <a:lvl1pPr algn="ctr" defTabSz="4171950" eaLnBrk="1" hangingPunct="1">
              <a:defRPr sz="6400">
                <a:latin typeface="Arial" panose="020B0604020202020204" pitchFamily="34"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21674138" y="38952488"/>
            <a:ext cx="7058025" cy="2970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417232" tIns="208616" rIns="417232" bIns="208616" numCol="1" anchor="t" anchorCtr="0" compatLnSpc="1">
            <a:prstTxWarp prst="textNoShape">
              <a:avLst/>
            </a:prstTxWarp>
          </a:bodyPr>
          <a:lstStyle>
            <a:lvl1pPr algn="r" defTabSz="4171950" eaLnBrk="1" hangingPunct="1">
              <a:defRPr sz="6400"/>
            </a:lvl1pPr>
          </a:lstStyle>
          <a:p>
            <a:pPr>
              <a:defRPr/>
            </a:pPr>
            <a:fld id="{CA72F019-5C9D-413F-9BE5-FC641327985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1950" rtl="0" eaLnBrk="0" fontAlgn="base" hangingPunct="0">
        <a:spcBef>
          <a:spcPct val="0"/>
        </a:spcBef>
        <a:spcAft>
          <a:spcPct val="0"/>
        </a:spcAft>
        <a:defRPr sz="20100" kern="1200">
          <a:solidFill>
            <a:schemeClr val="tx2"/>
          </a:solidFill>
          <a:latin typeface="+mj-lt"/>
          <a:ea typeface="+mj-ea"/>
          <a:cs typeface="+mj-cs"/>
        </a:defRPr>
      </a:lvl1pPr>
      <a:lvl2pPr algn="ctr" defTabSz="4171950" rtl="0" eaLnBrk="0" fontAlgn="base" hangingPunct="0">
        <a:spcBef>
          <a:spcPct val="0"/>
        </a:spcBef>
        <a:spcAft>
          <a:spcPct val="0"/>
        </a:spcAft>
        <a:defRPr sz="20100">
          <a:solidFill>
            <a:schemeClr val="tx2"/>
          </a:solidFill>
          <a:latin typeface="Arial" panose="020B0604020202020204" pitchFamily="34" charset="0"/>
        </a:defRPr>
      </a:lvl2pPr>
      <a:lvl3pPr algn="ctr" defTabSz="4171950" rtl="0" eaLnBrk="0" fontAlgn="base" hangingPunct="0">
        <a:spcBef>
          <a:spcPct val="0"/>
        </a:spcBef>
        <a:spcAft>
          <a:spcPct val="0"/>
        </a:spcAft>
        <a:defRPr sz="20100">
          <a:solidFill>
            <a:schemeClr val="tx2"/>
          </a:solidFill>
          <a:latin typeface="Arial" panose="020B0604020202020204" pitchFamily="34" charset="0"/>
        </a:defRPr>
      </a:lvl3pPr>
      <a:lvl4pPr algn="ctr" defTabSz="4171950" rtl="0" eaLnBrk="0" fontAlgn="base" hangingPunct="0">
        <a:spcBef>
          <a:spcPct val="0"/>
        </a:spcBef>
        <a:spcAft>
          <a:spcPct val="0"/>
        </a:spcAft>
        <a:defRPr sz="20100">
          <a:solidFill>
            <a:schemeClr val="tx2"/>
          </a:solidFill>
          <a:latin typeface="Arial" panose="020B0604020202020204" pitchFamily="34" charset="0"/>
        </a:defRPr>
      </a:lvl4pPr>
      <a:lvl5pPr algn="ctr" defTabSz="4171950" rtl="0" eaLnBrk="0" fontAlgn="base" hangingPunct="0">
        <a:spcBef>
          <a:spcPct val="0"/>
        </a:spcBef>
        <a:spcAft>
          <a:spcPct val="0"/>
        </a:spcAft>
        <a:defRPr sz="20100">
          <a:solidFill>
            <a:schemeClr val="tx2"/>
          </a:solidFill>
          <a:latin typeface="Arial" panose="020B0604020202020204" pitchFamily="34" charset="0"/>
        </a:defRPr>
      </a:lvl5pPr>
      <a:lvl6pPr marL="457200" algn="ctr" defTabSz="4171950" rtl="0" fontAlgn="base">
        <a:spcBef>
          <a:spcPct val="0"/>
        </a:spcBef>
        <a:spcAft>
          <a:spcPct val="0"/>
        </a:spcAft>
        <a:defRPr sz="20100">
          <a:solidFill>
            <a:schemeClr val="tx2"/>
          </a:solidFill>
          <a:latin typeface="Arial" panose="020B0604020202020204" pitchFamily="34" charset="0"/>
        </a:defRPr>
      </a:lvl6pPr>
      <a:lvl7pPr marL="914400" algn="ctr" defTabSz="4171950" rtl="0" fontAlgn="base">
        <a:spcBef>
          <a:spcPct val="0"/>
        </a:spcBef>
        <a:spcAft>
          <a:spcPct val="0"/>
        </a:spcAft>
        <a:defRPr sz="20100">
          <a:solidFill>
            <a:schemeClr val="tx2"/>
          </a:solidFill>
          <a:latin typeface="Arial" panose="020B0604020202020204" pitchFamily="34" charset="0"/>
        </a:defRPr>
      </a:lvl7pPr>
      <a:lvl8pPr marL="1371600" algn="ctr" defTabSz="4171950" rtl="0" fontAlgn="base">
        <a:spcBef>
          <a:spcPct val="0"/>
        </a:spcBef>
        <a:spcAft>
          <a:spcPct val="0"/>
        </a:spcAft>
        <a:defRPr sz="20100">
          <a:solidFill>
            <a:schemeClr val="tx2"/>
          </a:solidFill>
          <a:latin typeface="Arial" panose="020B0604020202020204" pitchFamily="34" charset="0"/>
        </a:defRPr>
      </a:lvl8pPr>
      <a:lvl9pPr marL="1828800" algn="ctr" defTabSz="4171950" rtl="0" fontAlgn="base">
        <a:spcBef>
          <a:spcPct val="0"/>
        </a:spcBef>
        <a:spcAft>
          <a:spcPct val="0"/>
        </a:spcAft>
        <a:defRPr sz="20100">
          <a:solidFill>
            <a:schemeClr val="tx2"/>
          </a:solidFill>
          <a:latin typeface="Arial" panose="020B0604020202020204" pitchFamily="34" charset="0"/>
        </a:defRPr>
      </a:lvl9pPr>
    </p:titleStyle>
    <p:bodyStyle>
      <a:lvl1pPr marL="1565275" indent="-1565275" algn="l" defTabSz="4171950" rtl="0" eaLnBrk="0" fontAlgn="base" hangingPunct="0">
        <a:spcBef>
          <a:spcPct val="20000"/>
        </a:spcBef>
        <a:spcAft>
          <a:spcPct val="0"/>
        </a:spcAft>
        <a:buChar char="•"/>
        <a:defRPr sz="14600" kern="1200">
          <a:solidFill>
            <a:schemeClr val="tx1"/>
          </a:solidFill>
          <a:latin typeface="+mn-lt"/>
          <a:ea typeface="+mn-ea"/>
          <a:cs typeface="+mn-cs"/>
        </a:defRPr>
      </a:lvl1pPr>
      <a:lvl2pPr marL="3389313" indent="-1303338" algn="l" defTabSz="4171950" rtl="0" eaLnBrk="0" fontAlgn="base" hangingPunct="0">
        <a:spcBef>
          <a:spcPct val="20000"/>
        </a:spcBef>
        <a:spcAft>
          <a:spcPct val="0"/>
        </a:spcAft>
        <a:buChar char="–"/>
        <a:defRPr sz="12800" kern="1200">
          <a:solidFill>
            <a:schemeClr val="tx1"/>
          </a:solidFill>
          <a:latin typeface="+mn-lt"/>
          <a:ea typeface="+mn-ea"/>
          <a:cs typeface="+mn-cs"/>
        </a:defRPr>
      </a:lvl2pPr>
      <a:lvl3pPr marL="5214938" indent="-1042988" algn="l" defTabSz="4171950" rtl="0" eaLnBrk="0" fontAlgn="base" hangingPunct="0">
        <a:spcBef>
          <a:spcPct val="20000"/>
        </a:spcBef>
        <a:spcAft>
          <a:spcPct val="0"/>
        </a:spcAft>
        <a:buChar char="•"/>
        <a:defRPr sz="11000" kern="1200">
          <a:solidFill>
            <a:schemeClr val="tx1"/>
          </a:solidFill>
          <a:latin typeface="+mn-lt"/>
          <a:ea typeface="+mn-ea"/>
          <a:cs typeface="+mn-cs"/>
        </a:defRPr>
      </a:lvl3pPr>
      <a:lvl4pPr marL="7300913" indent="-1042988" algn="l" defTabSz="4171950" rtl="0" eaLnBrk="0" fontAlgn="base" hangingPunct="0">
        <a:spcBef>
          <a:spcPct val="20000"/>
        </a:spcBef>
        <a:spcAft>
          <a:spcPct val="0"/>
        </a:spcAft>
        <a:buChar char="–"/>
        <a:defRPr sz="9100" kern="1200">
          <a:solidFill>
            <a:schemeClr val="tx1"/>
          </a:solidFill>
          <a:latin typeface="+mn-lt"/>
          <a:ea typeface="+mn-ea"/>
          <a:cs typeface="+mn-cs"/>
        </a:defRPr>
      </a:lvl4pPr>
      <a:lvl5pPr marL="9388475" indent="-1044575" algn="l" defTabSz="4171950" rtl="0" eaLnBrk="0" fontAlgn="base" hangingPunct="0">
        <a:spcBef>
          <a:spcPct val="20000"/>
        </a:spcBef>
        <a:spcAft>
          <a:spcPct val="0"/>
        </a:spcAft>
        <a:buChar char="»"/>
        <a:defRPr sz="9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slideLayout" Target="../slideLayouts/slideLayout1.xml"/><Relationship Id="rId16" Type="http://schemas.openxmlformats.org/officeDocument/2006/relationships/image" Target="../media/image15.jpeg"/><Relationship Id="rId1" Type="http://schemas.openxmlformats.org/officeDocument/2006/relationships/themeOverride" Target="../theme/themeOverride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 name="Text Box 532"/>
          <p:cNvSpPr txBox="1">
            <a:spLocks noChangeArrowheads="1"/>
          </p:cNvSpPr>
          <p:nvPr/>
        </p:nvSpPr>
        <p:spPr bwMode="auto">
          <a:xfrm>
            <a:off x="3763089" y="4098804"/>
            <a:ext cx="25217614"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defTabSz="4171950">
              <a:defRPr>
                <a:solidFill>
                  <a:schemeClr val="tx1"/>
                </a:solidFill>
                <a:latin typeface="Arial" panose="020B0604020202020204" pitchFamily="34" charset="0"/>
              </a:defRPr>
            </a:lvl1pPr>
            <a:lvl2pPr defTabSz="4171950">
              <a:defRPr>
                <a:solidFill>
                  <a:schemeClr val="tx1"/>
                </a:solidFill>
                <a:latin typeface="Arial" panose="020B0604020202020204" pitchFamily="34" charset="0"/>
              </a:defRPr>
            </a:lvl2pPr>
            <a:lvl3pPr defTabSz="4171950">
              <a:defRPr>
                <a:solidFill>
                  <a:schemeClr val="tx1"/>
                </a:solidFill>
                <a:latin typeface="Arial" panose="020B0604020202020204" pitchFamily="34" charset="0"/>
              </a:defRPr>
            </a:lvl3pPr>
            <a:lvl4pPr defTabSz="4171950">
              <a:defRPr>
                <a:solidFill>
                  <a:schemeClr val="tx1"/>
                </a:solidFill>
                <a:latin typeface="Arial" panose="020B0604020202020204" pitchFamily="34" charset="0"/>
              </a:defRPr>
            </a:lvl4pPr>
            <a:lvl5pPr defTabSz="4171950">
              <a:defRPr>
                <a:solidFill>
                  <a:schemeClr val="tx1"/>
                </a:solidFill>
                <a:latin typeface="Arial" panose="020B0604020202020204" pitchFamily="34" charset="0"/>
              </a:defRPr>
            </a:lvl5pPr>
            <a:lvl6pPr defTabSz="4171950" fontAlgn="base">
              <a:spcBef>
                <a:spcPct val="0"/>
              </a:spcBef>
              <a:spcAft>
                <a:spcPct val="0"/>
              </a:spcAft>
              <a:defRPr>
                <a:solidFill>
                  <a:schemeClr val="tx1"/>
                </a:solidFill>
                <a:latin typeface="Arial" panose="020B0604020202020204" pitchFamily="34" charset="0"/>
              </a:defRPr>
            </a:lvl6pPr>
            <a:lvl7pPr defTabSz="4171950" fontAlgn="base">
              <a:spcBef>
                <a:spcPct val="0"/>
              </a:spcBef>
              <a:spcAft>
                <a:spcPct val="0"/>
              </a:spcAft>
              <a:defRPr>
                <a:solidFill>
                  <a:schemeClr val="tx1"/>
                </a:solidFill>
                <a:latin typeface="Arial" panose="020B0604020202020204" pitchFamily="34" charset="0"/>
              </a:defRPr>
            </a:lvl7pPr>
            <a:lvl8pPr defTabSz="4171950" fontAlgn="base">
              <a:spcBef>
                <a:spcPct val="0"/>
              </a:spcBef>
              <a:spcAft>
                <a:spcPct val="0"/>
              </a:spcAft>
              <a:defRPr>
                <a:solidFill>
                  <a:schemeClr val="tx1"/>
                </a:solidFill>
                <a:latin typeface="Arial" panose="020B0604020202020204" pitchFamily="34" charset="0"/>
              </a:defRPr>
            </a:lvl8pPr>
            <a:lvl9pPr defTabSz="417195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sr-Cyrl-RS" sz="4000" b="1" dirty="0" smtClean="0">
                <a:solidFill>
                  <a:srgbClr val="006600"/>
                </a:solidFill>
              </a:rPr>
              <a:t>ПРИМЕНА ГИС-а У ИЗБОРУ ЛОКАЦИЈЕ ЗА ИЗГРАДЊУ СОЛАРНИХ </a:t>
            </a:r>
            <a:r>
              <a:rPr lang="sr-Cyrl-RS" sz="4000" b="1" dirty="0" smtClean="0">
                <a:solidFill>
                  <a:srgbClr val="006600"/>
                </a:solidFill>
              </a:rPr>
              <a:t>ЕЛЕКТРАНА</a:t>
            </a:r>
            <a:r>
              <a:rPr lang="en-US" sz="4000" b="1" dirty="0" smtClean="0">
                <a:solidFill>
                  <a:srgbClr val="006600"/>
                </a:solidFill>
              </a:rPr>
              <a:t> </a:t>
            </a:r>
            <a:r>
              <a:rPr lang="sr-Cyrl-RS" sz="4000" b="1" dirty="0" smtClean="0">
                <a:solidFill>
                  <a:srgbClr val="006600"/>
                </a:solidFill>
              </a:rPr>
              <a:t>НА ПРИМЕРУ ОПШТИНЕ БОСИЛЕГРАД</a:t>
            </a:r>
            <a:endParaRPr lang="en-US" altLang="en-US" sz="4000" b="1" dirty="0" smtClean="0">
              <a:solidFill>
                <a:srgbClr val="006600"/>
              </a:solidFill>
              <a:effectLst>
                <a:outerShdw blurRad="38100" dist="38100" dir="2700000" algn="tl">
                  <a:srgbClr val="C0C0C0"/>
                </a:outerShdw>
              </a:effectLst>
            </a:endParaRPr>
          </a:p>
        </p:txBody>
      </p:sp>
      <p:sp>
        <p:nvSpPr>
          <p:cNvPr id="2051" name="Text Box 546"/>
          <p:cNvSpPr txBox="1">
            <a:spLocks noChangeArrowheads="1"/>
          </p:cNvSpPr>
          <p:nvPr/>
        </p:nvSpPr>
        <p:spPr bwMode="auto">
          <a:xfrm>
            <a:off x="834131" y="6670572"/>
            <a:ext cx="11930146" cy="28869442"/>
          </a:xfrm>
          <a:prstGeom prst="rect">
            <a:avLst/>
          </a:prstGeom>
          <a:noFill/>
          <a:ln w="9525">
            <a:noFill/>
            <a:miter lim="800000"/>
            <a:headEnd/>
            <a:tailEnd/>
          </a:ln>
          <a:effectLst/>
        </p:spPr>
        <p:txBody>
          <a:bodyPr wrap="square">
            <a:spAutoFit/>
          </a:bodyPr>
          <a:lstStyle/>
          <a:p>
            <a:pPr defTabSz="4171950" eaLnBrk="1" hangingPunct="1"/>
            <a:r>
              <a:rPr kumimoji="1" lang="sr-Cyrl-RS" altLang="en-US" sz="3000" dirty="0" smtClean="0"/>
              <a:t>Увод</a:t>
            </a:r>
            <a:r>
              <a:rPr kumimoji="1" lang="sr-Cyrl-RS" altLang="en-US" sz="3000" dirty="0" smtClean="0">
                <a:solidFill>
                  <a:srgbClr val="006600"/>
                </a:solidFill>
              </a:rPr>
              <a:t>:</a:t>
            </a:r>
          </a:p>
          <a:p>
            <a:pPr algn="just" defTabSz="4171950" eaLnBrk="1" hangingPunct="1"/>
            <a:r>
              <a:rPr kumimoji="1" lang="sr-Cyrl-RS" altLang="en-US" sz="1600" dirty="0" smtClean="0"/>
              <a:t>Сунце је основни извор светлости и топлоте на Планети. Примена енергије коју емитује Сунце се може остварити на два начина: претварањем сунчеве енергије у топлотну, и претварање сунчевог зрачења у електричну енергију. Директна конверзија сунчеве енергије у електричну се назива фотонапонски ефекат. За производњу електричне енергије из сунчевог зрачења корирсте се технологије фотонапонских система. ФН системи су модулирани тако да се могу пројектовати за било коју намену.  Недостатак представља висока цена за изградњу фокотнапонских система и технологија, па је стога потребан дуг период како би се улагања у ову технологију исплатила.</a:t>
            </a:r>
          </a:p>
          <a:p>
            <a:pPr algn="just" defTabSz="4171950" eaLnBrk="1" hangingPunct="1"/>
            <a:endParaRPr kumimoji="1" lang="sr-Cyrl-RS" altLang="en-US" sz="1600" dirty="0" smtClean="0"/>
          </a:p>
          <a:p>
            <a:pPr algn="just" defTabSz="4171950" eaLnBrk="1" hangingPunct="1"/>
            <a:r>
              <a:rPr kumimoji="1" lang="ru-RU" altLang="en-US" sz="1600" dirty="0"/>
              <a:t>П</a:t>
            </a:r>
            <a:r>
              <a:rPr kumimoji="1" lang="ru-RU" altLang="en-US" sz="1600" dirty="0" smtClean="0"/>
              <a:t>росечна вредност енергије глобалног зрачења за територију Републике Србије износи од 1200  </a:t>
            </a:r>
            <a:r>
              <a:rPr kumimoji="1" lang="en-US" altLang="en-US" sz="1600" dirty="0" smtClean="0"/>
              <a:t>kWh/m²/god</a:t>
            </a:r>
            <a:r>
              <a:rPr kumimoji="1" lang="sr-Cyrl-RS" altLang="en-US" sz="1600" dirty="0" smtClean="0"/>
              <a:t> </a:t>
            </a:r>
            <a:r>
              <a:rPr kumimoji="1" lang="ru-RU" altLang="en-US" sz="1600" dirty="0" smtClean="0"/>
              <a:t>у северозападној Србији, до 1550  </a:t>
            </a:r>
            <a:r>
              <a:rPr kumimoji="1" lang="en-US" altLang="en-US" sz="1600" dirty="0" smtClean="0"/>
              <a:t>kWh/m²/god</a:t>
            </a:r>
            <a:r>
              <a:rPr kumimoji="1" lang="sr-Cyrl-RS" altLang="en-US" sz="1600" dirty="0" smtClean="0"/>
              <a:t> у југоисточној Србији, </a:t>
            </a:r>
            <a:r>
              <a:rPr kumimoji="1" lang="ru-RU" altLang="en-US" sz="1600" dirty="0" smtClean="0"/>
              <a:t>док у централном делу износи око 1400 </a:t>
            </a:r>
            <a:r>
              <a:rPr kumimoji="1" lang="en-US" altLang="en-US" sz="1600" dirty="0" smtClean="0"/>
              <a:t>1400 kWh/m²/god</a:t>
            </a:r>
            <a:r>
              <a:rPr kumimoji="1" lang="sr-Cyrl-RS" altLang="en-US" sz="1600" dirty="0" smtClean="0"/>
              <a:t>. Стога, </a:t>
            </a:r>
            <a:r>
              <a:rPr kumimoji="1" lang="ru-RU" altLang="en-US" sz="1600" dirty="0" smtClean="0"/>
              <a:t>просечна вредност расположиве корисне енергије у Републици Србији од 700 </a:t>
            </a:r>
            <a:r>
              <a:rPr kumimoji="1" lang="en-US" altLang="en-US" sz="1600" dirty="0" smtClean="0"/>
              <a:t>kWh/m²/god</a:t>
            </a:r>
            <a:r>
              <a:rPr kumimoji="1" lang="sr-Cyrl-RS" altLang="en-US" sz="1600" dirty="0" smtClean="0"/>
              <a:t>. Потенцијал сунчеве енергије износи 16,7% од укупно искористивог потенцијала обновљивих извора енергије на територији Србије. </a:t>
            </a:r>
          </a:p>
          <a:p>
            <a:pPr algn="just" defTabSz="4171950" eaLnBrk="1" hangingPunct="1"/>
            <a:endParaRPr kumimoji="1" lang="sr-Cyrl-RS" altLang="en-US" sz="3000" dirty="0" smtClean="0"/>
          </a:p>
          <a:p>
            <a:pPr algn="just" defTabSz="4171950" eaLnBrk="1" hangingPunct="1"/>
            <a:endParaRPr kumimoji="1" lang="sr-Cyrl-RS" altLang="en-US" sz="3000" dirty="0"/>
          </a:p>
          <a:p>
            <a:pPr algn="just" defTabSz="4171950" eaLnBrk="1" hangingPunct="1"/>
            <a:endParaRPr kumimoji="1" lang="sr-Cyrl-RS" altLang="en-US" sz="3000" dirty="0" smtClean="0"/>
          </a:p>
          <a:p>
            <a:pPr algn="just" defTabSz="4171950" eaLnBrk="1" hangingPunct="1"/>
            <a:endParaRPr kumimoji="1" lang="sr-Cyrl-RS" altLang="en-US" sz="3000" dirty="0" smtClean="0"/>
          </a:p>
          <a:p>
            <a:pPr algn="just" defTabSz="4171950" eaLnBrk="1" hangingPunct="1"/>
            <a:endParaRPr kumimoji="1" lang="sr-Cyrl-RS" altLang="en-US" sz="3000" dirty="0"/>
          </a:p>
          <a:p>
            <a:pPr algn="just" defTabSz="4171950" eaLnBrk="1" hangingPunct="1"/>
            <a:endParaRPr kumimoji="1" lang="sr-Cyrl-RS" altLang="en-US" sz="3000" dirty="0" smtClean="0"/>
          </a:p>
          <a:p>
            <a:pPr algn="just" defTabSz="4171950" eaLnBrk="1" hangingPunct="1"/>
            <a:endParaRPr kumimoji="1" lang="sr-Cyrl-RS" altLang="en-US" sz="3000" dirty="0"/>
          </a:p>
          <a:p>
            <a:pPr algn="just" defTabSz="4171950" eaLnBrk="1" hangingPunct="1"/>
            <a:endParaRPr kumimoji="1" lang="sr-Cyrl-RS" altLang="en-US" sz="3000" dirty="0" smtClean="0"/>
          </a:p>
          <a:p>
            <a:pPr algn="just" defTabSz="4171950" eaLnBrk="1" hangingPunct="1"/>
            <a:endParaRPr kumimoji="1" lang="sr-Cyrl-RS" altLang="en-US" sz="3000" dirty="0"/>
          </a:p>
          <a:p>
            <a:pPr algn="just" defTabSz="4171950" eaLnBrk="1" hangingPunct="1"/>
            <a:endParaRPr kumimoji="1" lang="sr-Cyrl-RS" altLang="en-US" sz="3000" dirty="0" smtClean="0"/>
          </a:p>
          <a:p>
            <a:pPr algn="just" defTabSz="4171950" eaLnBrk="1" hangingPunct="1"/>
            <a:endParaRPr kumimoji="1" lang="sr-Cyrl-RS" altLang="en-US" sz="3000" dirty="0"/>
          </a:p>
          <a:p>
            <a:pPr algn="just" defTabSz="4171950" eaLnBrk="1" hangingPunct="1"/>
            <a:r>
              <a:rPr kumimoji="1" lang="sr-Cyrl-RS" altLang="en-US" sz="1600" dirty="0" smtClean="0"/>
              <a:t>У раду је обухваћена анализа рељефа општине Босилеград (нагиб терена, експозиција, педолошки-вегетациони покривач), као и удаљеност од важнијих саобраћајних деоница, који су од ккључне важности приликом изградње објекта соларне електране. </a:t>
            </a:r>
            <a:endParaRPr kumimoji="1" lang="sr-Cyrl-RS" altLang="en-US" sz="3000" dirty="0"/>
          </a:p>
          <a:p>
            <a:pPr algn="just" defTabSz="4171950" eaLnBrk="1" hangingPunct="1"/>
            <a:endParaRPr kumimoji="1" lang="sr-Cyrl-RS" altLang="en-US" sz="3000" dirty="0" smtClean="0"/>
          </a:p>
          <a:p>
            <a:pPr algn="just" defTabSz="4171950" eaLnBrk="1" hangingPunct="1"/>
            <a:r>
              <a:rPr kumimoji="1" lang="sr-Cyrl-RS" altLang="en-US" sz="3000" dirty="0" smtClean="0"/>
              <a:t>Методологија:</a:t>
            </a:r>
          </a:p>
          <a:p>
            <a:pPr algn="just" defTabSz="4171950" eaLnBrk="1" hangingPunct="1"/>
            <a:r>
              <a:rPr kumimoji="1" lang="sr-Cyrl-RS" altLang="en-US" sz="1600" dirty="0" smtClean="0"/>
              <a:t>У анализи погодности територије општине Босилеград за изградњу соларне електране коришћен је метод валоризације. </a:t>
            </a:r>
            <a:r>
              <a:rPr kumimoji="1" lang="sr-Cyrl-RS" altLang="en-US" sz="1600" dirty="0" smtClean="0">
                <a:latin typeface="Arial" pitchFamily="34" charset="0"/>
                <a:cs typeface="Arial" pitchFamily="34" charset="0"/>
              </a:rPr>
              <a:t>Карактеристике фактора се вреднују (додељују се вредности од 1 до 4. Вредност 1 представља подручје које није погодно за изградњу соларне електране док вредност 4 означава веома погодна подручја</a:t>
            </a:r>
            <a:r>
              <a:rPr lang="sr-Cyrl-RS" sz="1600" b="0" dirty="0" smtClean="0">
                <a:latin typeface="Arial" pitchFamily="34" charset="0"/>
                <a:cs typeface="Arial" pitchFamily="34" charset="0"/>
              </a:rPr>
              <a:t>). Укупна оцена једнака је аритметичкој средини вредности свих фактора.</a:t>
            </a:r>
          </a:p>
          <a:p>
            <a:pPr algn="just" defTabSz="4171950" eaLnBrk="1" hangingPunct="1"/>
            <a:endParaRPr lang="sr-Cyrl-RS" sz="1600" dirty="0">
              <a:latin typeface="Arial" pitchFamily="34" charset="0"/>
              <a:cs typeface="Arial" pitchFamily="34" charset="0"/>
            </a:endParaRPr>
          </a:p>
          <a:p>
            <a:pPr algn="just" defTabSz="4171950" eaLnBrk="1" hangingPunct="1"/>
            <a:endParaRPr lang="sr-Cyrl-RS" sz="1600" b="0" dirty="0" smtClean="0">
              <a:latin typeface="Arial" pitchFamily="34" charset="0"/>
              <a:cs typeface="Arial" pitchFamily="34" charset="0"/>
            </a:endParaRPr>
          </a:p>
          <a:p>
            <a:pPr algn="just" defTabSz="4171950" eaLnBrk="1" hangingPunct="1"/>
            <a:endParaRPr lang="sr-Cyrl-RS" sz="1600" dirty="0">
              <a:latin typeface="Arial" pitchFamily="34" charset="0"/>
              <a:cs typeface="Arial" pitchFamily="34" charset="0"/>
            </a:endParaRPr>
          </a:p>
          <a:p>
            <a:pPr algn="just" defTabSz="4171950" eaLnBrk="1" hangingPunct="1"/>
            <a:endParaRPr lang="sr-Cyrl-RS" sz="1600" b="0" dirty="0" smtClean="0">
              <a:latin typeface="Arial" pitchFamily="34" charset="0"/>
              <a:cs typeface="Arial" pitchFamily="34" charset="0"/>
            </a:endParaRPr>
          </a:p>
          <a:p>
            <a:pPr algn="just" defTabSz="4171950" eaLnBrk="1" hangingPunct="1"/>
            <a:endParaRPr lang="sr-Cyrl-RS" sz="1600" dirty="0">
              <a:latin typeface="Arial" pitchFamily="34" charset="0"/>
              <a:cs typeface="Arial" pitchFamily="34" charset="0"/>
            </a:endParaRPr>
          </a:p>
          <a:p>
            <a:pPr algn="just" defTabSz="4171950" eaLnBrk="1" hangingPunct="1"/>
            <a:endParaRPr lang="sr-Cyrl-RS" sz="1600" b="0" dirty="0" smtClean="0">
              <a:latin typeface="Arial" pitchFamily="34" charset="0"/>
              <a:cs typeface="Arial" pitchFamily="34" charset="0"/>
            </a:endParaRPr>
          </a:p>
          <a:p>
            <a:pPr algn="just" defTabSz="4171950" eaLnBrk="1" hangingPunct="1"/>
            <a:endParaRPr lang="sr-Cyrl-RS" sz="1600" dirty="0">
              <a:latin typeface="Arial" pitchFamily="34" charset="0"/>
              <a:cs typeface="Arial" pitchFamily="34" charset="0"/>
            </a:endParaRPr>
          </a:p>
          <a:p>
            <a:pPr algn="just" defTabSz="4171950" eaLnBrk="1" hangingPunct="1"/>
            <a:endParaRPr lang="sr-Cyrl-RS" sz="1600" b="0" dirty="0" smtClean="0">
              <a:latin typeface="Arial" pitchFamily="34" charset="0"/>
              <a:cs typeface="Arial" pitchFamily="34" charset="0"/>
            </a:endParaRPr>
          </a:p>
          <a:p>
            <a:pPr algn="just" defTabSz="4171950" eaLnBrk="1" hangingPunct="1"/>
            <a:endParaRPr lang="sr-Cyrl-RS" sz="1600" dirty="0">
              <a:latin typeface="Arial" pitchFamily="34" charset="0"/>
              <a:cs typeface="Arial" pitchFamily="34" charset="0"/>
            </a:endParaRPr>
          </a:p>
          <a:p>
            <a:pPr algn="just" defTabSz="4171950" eaLnBrk="1" hangingPunct="1"/>
            <a:endParaRPr lang="sr-Cyrl-RS" sz="1600" b="0" dirty="0" smtClean="0">
              <a:latin typeface="Arial" pitchFamily="34" charset="0"/>
              <a:cs typeface="Arial" pitchFamily="34" charset="0"/>
            </a:endParaRPr>
          </a:p>
          <a:p>
            <a:pPr algn="just" defTabSz="4171950" eaLnBrk="1" hangingPunct="1"/>
            <a:endParaRPr lang="sr-Cyrl-RS" sz="1600" dirty="0">
              <a:latin typeface="Arial" pitchFamily="34" charset="0"/>
              <a:cs typeface="Arial" pitchFamily="34" charset="0"/>
            </a:endParaRPr>
          </a:p>
          <a:p>
            <a:pPr algn="just" defTabSz="4171950" eaLnBrk="1" hangingPunct="1"/>
            <a:endParaRPr lang="sr-Cyrl-RS" sz="1600" b="0" dirty="0" smtClean="0">
              <a:latin typeface="Arial" pitchFamily="34" charset="0"/>
              <a:cs typeface="Arial" pitchFamily="34" charset="0"/>
            </a:endParaRPr>
          </a:p>
          <a:p>
            <a:pPr algn="just" defTabSz="4171950" eaLnBrk="1" hangingPunct="1"/>
            <a:endParaRPr lang="sr-Cyrl-RS" sz="1600" dirty="0">
              <a:latin typeface="Arial" pitchFamily="34" charset="0"/>
              <a:cs typeface="Arial" pitchFamily="34" charset="0"/>
            </a:endParaRPr>
          </a:p>
          <a:p>
            <a:pPr algn="just" defTabSz="4171950" eaLnBrk="1" hangingPunct="1"/>
            <a:endParaRPr lang="sr-Cyrl-RS" sz="1600" b="0" dirty="0" smtClean="0">
              <a:latin typeface="Arial" pitchFamily="34" charset="0"/>
              <a:cs typeface="Arial" pitchFamily="34" charset="0"/>
            </a:endParaRPr>
          </a:p>
          <a:p>
            <a:pPr algn="just" defTabSz="4171950" eaLnBrk="1" hangingPunct="1"/>
            <a:endParaRPr lang="sr-Cyrl-RS" sz="1600" dirty="0">
              <a:latin typeface="Arial" pitchFamily="34" charset="0"/>
              <a:cs typeface="Arial" pitchFamily="34" charset="0"/>
            </a:endParaRPr>
          </a:p>
          <a:p>
            <a:pPr algn="just" defTabSz="4171950" eaLnBrk="1" hangingPunct="1"/>
            <a:endParaRPr lang="sr-Cyrl-RS" sz="1600" b="0" dirty="0" smtClean="0">
              <a:latin typeface="Arial" pitchFamily="34" charset="0"/>
              <a:cs typeface="Arial" pitchFamily="34" charset="0"/>
            </a:endParaRPr>
          </a:p>
          <a:p>
            <a:pPr algn="just" defTabSz="4171950" eaLnBrk="1" hangingPunct="1"/>
            <a:endParaRPr lang="sr-Cyrl-RS" sz="1600" dirty="0">
              <a:latin typeface="Arial" pitchFamily="34" charset="0"/>
              <a:cs typeface="Arial" pitchFamily="34" charset="0"/>
            </a:endParaRPr>
          </a:p>
          <a:p>
            <a:pPr algn="just" defTabSz="4171950" eaLnBrk="1" hangingPunct="1"/>
            <a:endParaRPr lang="sr-Cyrl-RS" sz="1600" b="0" dirty="0" smtClean="0">
              <a:latin typeface="Arial" pitchFamily="34" charset="0"/>
              <a:cs typeface="Arial" pitchFamily="34" charset="0"/>
            </a:endParaRPr>
          </a:p>
          <a:p>
            <a:pPr algn="just" defTabSz="4171950" eaLnBrk="1" hangingPunct="1"/>
            <a:endParaRPr lang="sr-Cyrl-RS" sz="1600" dirty="0">
              <a:latin typeface="Arial" pitchFamily="34" charset="0"/>
              <a:cs typeface="Arial" pitchFamily="34" charset="0"/>
            </a:endParaRPr>
          </a:p>
          <a:p>
            <a:pPr algn="just" defTabSz="4171950" eaLnBrk="1" hangingPunct="1"/>
            <a:endParaRPr lang="sr-Cyrl-RS" sz="1600" b="0" dirty="0" smtClean="0">
              <a:latin typeface="Arial" pitchFamily="34" charset="0"/>
              <a:cs typeface="Arial" pitchFamily="34" charset="0"/>
            </a:endParaRPr>
          </a:p>
          <a:p>
            <a:pPr algn="just" defTabSz="4171950" eaLnBrk="1" hangingPunct="1"/>
            <a:endParaRPr lang="sr-Cyrl-RS" sz="1600" dirty="0">
              <a:latin typeface="Arial" pitchFamily="34" charset="0"/>
              <a:cs typeface="Arial" pitchFamily="34" charset="0"/>
            </a:endParaRPr>
          </a:p>
          <a:p>
            <a:pPr algn="just" defTabSz="4171950" eaLnBrk="1" hangingPunct="1"/>
            <a:endParaRPr lang="sr-Cyrl-RS" sz="1600" b="0" dirty="0" smtClean="0">
              <a:latin typeface="Arial" pitchFamily="34" charset="0"/>
              <a:cs typeface="Arial" pitchFamily="34" charset="0"/>
            </a:endParaRPr>
          </a:p>
          <a:p>
            <a:pPr algn="just" defTabSz="4171950" eaLnBrk="1" hangingPunct="1"/>
            <a:endParaRPr lang="sr-Cyrl-RS" sz="1600" dirty="0">
              <a:latin typeface="Arial" pitchFamily="34" charset="0"/>
              <a:cs typeface="Arial" pitchFamily="34" charset="0"/>
            </a:endParaRPr>
          </a:p>
          <a:p>
            <a:pPr algn="just" defTabSz="4171950" eaLnBrk="1" hangingPunct="1"/>
            <a:endParaRPr lang="sr-Cyrl-RS" sz="1600" b="0" dirty="0" smtClean="0">
              <a:latin typeface="Arial" pitchFamily="34" charset="0"/>
              <a:cs typeface="Arial" pitchFamily="34" charset="0"/>
            </a:endParaRPr>
          </a:p>
          <a:p>
            <a:pPr algn="just" defTabSz="4171950" eaLnBrk="1" hangingPunct="1"/>
            <a:endParaRPr lang="sr-Cyrl-RS" sz="1600" dirty="0">
              <a:latin typeface="Arial" pitchFamily="34" charset="0"/>
              <a:cs typeface="Arial" pitchFamily="34" charset="0"/>
            </a:endParaRPr>
          </a:p>
          <a:p>
            <a:pPr algn="just" defTabSz="4171950" eaLnBrk="1" hangingPunct="1"/>
            <a:endParaRPr lang="sr-Cyrl-RS" sz="1600" b="0" dirty="0" smtClean="0">
              <a:latin typeface="Arial" pitchFamily="34" charset="0"/>
              <a:cs typeface="Arial" pitchFamily="34" charset="0"/>
            </a:endParaRPr>
          </a:p>
          <a:p>
            <a:pPr algn="just" defTabSz="4171950" eaLnBrk="1" hangingPunct="1"/>
            <a:r>
              <a:rPr lang="sr-Cyrl-RS" sz="1600" dirty="0" smtClean="0">
                <a:latin typeface="Arial" pitchFamily="34" charset="0"/>
                <a:cs typeface="Arial" pitchFamily="34" charset="0"/>
              </a:rPr>
              <a:t>	                                                           На основу метода валоризације израђене 	                                                           су карте повољности терена општине за 	                                                           изградњу соларне електране на основу 	                                                          којих </a:t>
            </a:r>
            <a:r>
              <a:rPr lang="sr-Cyrl-RS" sz="1600" b="0" dirty="0" smtClean="0">
                <a:latin typeface="Arial" pitchFamily="34" charset="0"/>
                <a:cs typeface="Arial" pitchFamily="34" charset="0"/>
              </a:rPr>
              <a:t>се утврђује да су јужна и југоисточна</a:t>
            </a:r>
          </a:p>
          <a:p>
            <a:pPr algn="just" defTabSz="4171950" eaLnBrk="1" hangingPunct="1"/>
            <a:r>
              <a:rPr lang="sr-Cyrl-RS" sz="1600" dirty="0">
                <a:latin typeface="Arial" pitchFamily="34" charset="0"/>
                <a:cs typeface="Arial" pitchFamily="34" charset="0"/>
              </a:rPr>
              <a:t>	</a:t>
            </a:r>
            <a:r>
              <a:rPr lang="sr-Cyrl-RS" sz="1600" dirty="0" smtClean="0">
                <a:latin typeface="Arial" pitchFamily="34" charset="0"/>
                <a:cs typeface="Arial" pitchFamily="34" charset="0"/>
              </a:rPr>
              <a:t>                                                           експозиција веома погодне за коришћење 	                                                          енергије Сунца. </a:t>
            </a:r>
            <a:endParaRPr lang="sr-Cyrl-RS" sz="1600" b="0" dirty="0" smtClean="0">
              <a:latin typeface="Arial" pitchFamily="34" charset="0"/>
              <a:cs typeface="Arial" pitchFamily="34" charset="0"/>
            </a:endParaRPr>
          </a:p>
          <a:p>
            <a:pPr algn="just" defTabSz="4171950" eaLnBrk="1" hangingPunct="1"/>
            <a:endParaRPr lang="sr-Cyrl-RS" sz="1600" dirty="0">
              <a:latin typeface="Arial" pitchFamily="34" charset="0"/>
              <a:cs typeface="Arial" pitchFamily="34" charset="0"/>
            </a:endParaRPr>
          </a:p>
          <a:p>
            <a:pPr algn="just" defTabSz="4171950" eaLnBrk="1" hangingPunct="1"/>
            <a:endParaRPr lang="sr-Cyrl-RS" sz="1600" b="0" dirty="0" smtClean="0">
              <a:latin typeface="Arial" pitchFamily="34" charset="0"/>
              <a:cs typeface="Arial" pitchFamily="34" charset="0"/>
            </a:endParaRPr>
          </a:p>
          <a:p>
            <a:pPr algn="just" defTabSz="4171950" eaLnBrk="1" hangingPunct="1"/>
            <a:endParaRPr lang="sr-Cyrl-RS" sz="1600" dirty="0">
              <a:latin typeface="Arial" pitchFamily="34" charset="0"/>
              <a:cs typeface="Arial" pitchFamily="34" charset="0"/>
            </a:endParaRPr>
          </a:p>
          <a:p>
            <a:pPr algn="just" defTabSz="4171950" eaLnBrk="1" hangingPunct="1"/>
            <a:endParaRPr lang="sr-Cyrl-RS" sz="1600" b="0" dirty="0" smtClean="0">
              <a:latin typeface="Arial" pitchFamily="34" charset="0"/>
              <a:cs typeface="Arial" pitchFamily="34" charset="0"/>
            </a:endParaRPr>
          </a:p>
          <a:p>
            <a:pPr algn="just" defTabSz="4171950" eaLnBrk="1" hangingPunct="1"/>
            <a:endParaRPr lang="sr-Cyrl-RS" sz="1600" dirty="0">
              <a:latin typeface="Arial" pitchFamily="34" charset="0"/>
              <a:cs typeface="Arial" pitchFamily="34" charset="0"/>
            </a:endParaRPr>
          </a:p>
          <a:p>
            <a:pPr algn="just" defTabSz="4171950" eaLnBrk="1" hangingPunct="1"/>
            <a:endParaRPr lang="sr-Cyrl-RS" sz="1600" b="0" dirty="0" smtClean="0">
              <a:latin typeface="Arial" pitchFamily="34" charset="0"/>
              <a:cs typeface="Arial" pitchFamily="34" charset="0"/>
            </a:endParaRPr>
          </a:p>
          <a:p>
            <a:pPr algn="just" defTabSz="4171950" eaLnBrk="1" hangingPunct="1"/>
            <a:endParaRPr lang="sr-Cyrl-RS" sz="1600" dirty="0">
              <a:latin typeface="Arial" pitchFamily="34" charset="0"/>
              <a:cs typeface="Arial" pitchFamily="34" charset="0"/>
            </a:endParaRPr>
          </a:p>
          <a:p>
            <a:pPr algn="just" defTabSz="4171950" eaLnBrk="1" hangingPunct="1"/>
            <a:endParaRPr lang="sr-Cyrl-RS" sz="1600" b="0" dirty="0" smtClean="0">
              <a:latin typeface="Arial" pitchFamily="34" charset="0"/>
              <a:cs typeface="Arial" pitchFamily="34" charset="0"/>
            </a:endParaRPr>
          </a:p>
          <a:p>
            <a:pPr algn="just" defTabSz="4171950" eaLnBrk="1" hangingPunct="1"/>
            <a:endParaRPr lang="sr-Cyrl-RS" sz="1600" dirty="0">
              <a:latin typeface="Arial" pitchFamily="34" charset="0"/>
              <a:cs typeface="Arial" pitchFamily="34" charset="0"/>
            </a:endParaRPr>
          </a:p>
          <a:p>
            <a:pPr algn="just" defTabSz="4171950" eaLnBrk="1" hangingPunct="1"/>
            <a:endParaRPr lang="sr-Cyrl-RS" sz="1600" b="0" dirty="0" smtClean="0">
              <a:latin typeface="Arial" pitchFamily="34" charset="0"/>
              <a:cs typeface="Arial" pitchFamily="34" charset="0"/>
            </a:endParaRPr>
          </a:p>
          <a:p>
            <a:pPr algn="just" defTabSz="4171950" eaLnBrk="1" hangingPunct="1"/>
            <a:endParaRPr lang="sr-Cyrl-RS" sz="1600" dirty="0">
              <a:latin typeface="Arial" pitchFamily="34" charset="0"/>
              <a:cs typeface="Arial" pitchFamily="34" charset="0"/>
            </a:endParaRPr>
          </a:p>
          <a:p>
            <a:pPr algn="just" defTabSz="4171950" eaLnBrk="1" hangingPunct="1"/>
            <a:endParaRPr lang="sr-Cyrl-RS" sz="1600" b="0" dirty="0" smtClean="0">
              <a:latin typeface="Arial" pitchFamily="34" charset="0"/>
              <a:cs typeface="Arial" pitchFamily="34" charset="0"/>
            </a:endParaRPr>
          </a:p>
          <a:p>
            <a:pPr algn="just" defTabSz="4171950" eaLnBrk="1" hangingPunct="1"/>
            <a:endParaRPr lang="sr-Cyrl-RS" sz="1600" dirty="0">
              <a:latin typeface="Arial" pitchFamily="34" charset="0"/>
              <a:cs typeface="Arial" pitchFamily="34" charset="0"/>
            </a:endParaRPr>
          </a:p>
          <a:p>
            <a:pPr algn="just" defTabSz="4171950" eaLnBrk="1" hangingPunct="1"/>
            <a:endParaRPr lang="sr-Cyrl-RS" sz="1600" b="0" dirty="0" smtClean="0">
              <a:latin typeface="Arial" pitchFamily="34" charset="0"/>
              <a:cs typeface="Arial" pitchFamily="34" charset="0"/>
            </a:endParaRPr>
          </a:p>
          <a:p>
            <a:pPr algn="just" defTabSz="4171950" eaLnBrk="1" hangingPunct="1"/>
            <a:endParaRPr lang="sr-Cyrl-RS" sz="1600" dirty="0">
              <a:latin typeface="Arial" pitchFamily="34" charset="0"/>
              <a:cs typeface="Arial" pitchFamily="34" charset="0"/>
            </a:endParaRPr>
          </a:p>
          <a:p>
            <a:pPr algn="just" defTabSz="4171950" eaLnBrk="1" hangingPunct="1"/>
            <a:endParaRPr lang="sr-Cyrl-RS" sz="1600" b="0" dirty="0" smtClean="0">
              <a:latin typeface="Arial" pitchFamily="34" charset="0"/>
              <a:cs typeface="Arial" pitchFamily="34" charset="0"/>
            </a:endParaRPr>
          </a:p>
          <a:p>
            <a:pPr algn="just" defTabSz="4171950" eaLnBrk="1" hangingPunct="1"/>
            <a:endParaRPr lang="sr-Cyrl-RS" sz="1600" dirty="0">
              <a:latin typeface="Arial" pitchFamily="34" charset="0"/>
              <a:cs typeface="Arial" pitchFamily="34" charset="0"/>
            </a:endParaRPr>
          </a:p>
          <a:p>
            <a:pPr algn="just" defTabSz="4171950" eaLnBrk="1" hangingPunct="1"/>
            <a:endParaRPr lang="sr-Cyrl-RS" sz="1600" b="0" dirty="0" smtClean="0">
              <a:latin typeface="Arial" pitchFamily="34" charset="0"/>
              <a:cs typeface="Arial" pitchFamily="34" charset="0"/>
            </a:endParaRPr>
          </a:p>
          <a:p>
            <a:pPr algn="just" defTabSz="4171950" eaLnBrk="1" hangingPunct="1"/>
            <a:endParaRPr lang="sr-Cyrl-RS" sz="1600" dirty="0">
              <a:latin typeface="Arial" pitchFamily="34" charset="0"/>
              <a:cs typeface="Arial" pitchFamily="34" charset="0"/>
            </a:endParaRPr>
          </a:p>
          <a:p>
            <a:pPr algn="just" defTabSz="4171950" eaLnBrk="1" hangingPunct="1"/>
            <a:endParaRPr lang="sr-Cyrl-RS" sz="1600" b="0" dirty="0" smtClean="0">
              <a:latin typeface="Arial" pitchFamily="34" charset="0"/>
              <a:cs typeface="Arial" pitchFamily="34" charset="0"/>
            </a:endParaRPr>
          </a:p>
          <a:p>
            <a:pPr algn="just" defTabSz="4171950" eaLnBrk="1" hangingPunct="1"/>
            <a:endParaRPr lang="sr-Cyrl-RS" sz="1600" dirty="0">
              <a:latin typeface="Arial" pitchFamily="34" charset="0"/>
              <a:cs typeface="Arial" pitchFamily="34" charset="0"/>
            </a:endParaRPr>
          </a:p>
          <a:p>
            <a:pPr algn="just" defTabSz="4171950" eaLnBrk="1" hangingPunct="1"/>
            <a:endParaRPr lang="sr-Cyrl-RS" sz="1600" b="0" dirty="0" smtClean="0">
              <a:latin typeface="Arial" pitchFamily="34" charset="0"/>
              <a:cs typeface="Arial" pitchFamily="34" charset="0"/>
            </a:endParaRPr>
          </a:p>
          <a:p>
            <a:pPr algn="just" defTabSz="4171950" eaLnBrk="1" hangingPunct="1"/>
            <a:endParaRPr lang="sr-Cyrl-RS" sz="1600" dirty="0">
              <a:latin typeface="Arial" pitchFamily="34" charset="0"/>
              <a:cs typeface="Arial" pitchFamily="34" charset="0"/>
            </a:endParaRPr>
          </a:p>
          <a:p>
            <a:pPr algn="just" defTabSz="4171950" eaLnBrk="1" hangingPunct="1"/>
            <a:endParaRPr lang="sr-Cyrl-RS" sz="1600" b="0" dirty="0" smtClean="0">
              <a:latin typeface="Arial" pitchFamily="34" charset="0"/>
              <a:cs typeface="Arial" pitchFamily="34" charset="0"/>
            </a:endParaRPr>
          </a:p>
          <a:p>
            <a:pPr algn="just" defTabSz="4171950" eaLnBrk="1" hangingPunct="1"/>
            <a:endParaRPr lang="sr-Cyrl-RS" sz="1600" dirty="0">
              <a:latin typeface="Arial" pitchFamily="34" charset="0"/>
              <a:cs typeface="Arial" pitchFamily="34" charset="0"/>
            </a:endParaRPr>
          </a:p>
          <a:p>
            <a:pPr algn="just" defTabSz="4171950" eaLnBrk="1" hangingPunct="1"/>
            <a:endParaRPr lang="sr-Cyrl-RS" sz="1600" b="0" dirty="0" smtClean="0">
              <a:latin typeface="Arial" pitchFamily="34" charset="0"/>
              <a:cs typeface="Arial" pitchFamily="34" charset="0"/>
            </a:endParaRPr>
          </a:p>
          <a:p>
            <a:pPr algn="just" defTabSz="4171950" eaLnBrk="1" hangingPunct="1"/>
            <a:endParaRPr lang="sr-Cyrl-RS" sz="1600" b="0" dirty="0" smtClean="0">
              <a:latin typeface="Arial" pitchFamily="34" charset="0"/>
              <a:cs typeface="Arial" pitchFamily="34" charset="0"/>
            </a:endParaRPr>
          </a:p>
          <a:p>
            <a:pPr algn="just" defTabSz="4171950" eaLnBrk="1" hangingPunct="1"/>
            <a:endParaRPr lang="sr-Cyrl-RS" sz="1600" dirty="0">
              <a:latin typeface="Arial" pitchFamily="34" charset="0"/>
              <a:cs typeface="Arial" pitchFamily="34" charset="0"/>
            </a:endParaRPr>
          </a:p>
          <a:p>
            <a:pPr algn="just" defTabSz="4171950" eaLnBrk="1" hangingPunct="1"/>
            <a:endParaRPr lang="sr-Cyrl-RS" sz="1600" b="0" dirty="0" smtClean="0">
              <a:latin typeface="Arial" pitchFamily="34" charset="0"/>
              <a:cs typeface="Arial" pitchFamily="34" charset="0"/>
            </a:endParaRPr>
          </a:p>
          <a:p>
            <a:pPr algn="just" defTabSz="4171950" eaLnBrk="1" hangingPunct="1"/>
            <a:endParaRPr lang="sr-Cyrl-RS" sz="3200" b="0" dirty="0" smtClean="0">
              <a:latin typeface="Arial" pitchFamily="34" charset="0"/>
              <a:cs typeface="Arial" pitchFamily="34" charset="0"/>
            </a:endParaRPr>
          </a:p>
          <a:p>
            <a:pPr algn="just" defTabSz="4171950" eaLnBrk="1" hangingPunct="1"/>
            <a:r>
              <a:rPr lang="sr-Cyrl-RS" sz="3200" b="0" dirty="0" smtClean="0">
                <a:latin typeface="Arial" pitchFamily="34" charset="0"/>
                <a:cs typeface="Arial" pitchFamily="34" charset="0"/>
              </a:rPr>
              <a:t/>
            </a:r>
            <a:br>
              <a:rPr lang="sr-Cyrl-RS" sz="3200" b="0" dirty="0" smtClean="0">
                <a:latin typeface="Arial" pitchFamily="34" charset="0"/>
                <a:cs typeface="Arial" pitchFamily="34" charset="0"/>
              </a:rPr>
            </a:br>
            <a:endParaRPr kumimoji="1" lang="sr-Cyrl-RS" altLang="en-US" sz="3000" dirty="0" smtClean="0"/>
          </a:p>
          <a:p>
            <a:pPr defTabSz="4171950" eaLnBrk="1" hangingPunct="1"/>
            <a:endParaRPr kumimoji="1" lang="sr-Cyrl-RS" altLang="en-US" sz="3000" dirty="0"/>
          </a:p>
          <a:p>
            <a:pPr defTabSz="4171950" eaLnBrk="1" hangingPunct="1"/>
            <a:endParaRPr kumimoji="1" lang="en-US" altLang="en-US" sz="3000" dirty="0"/>
          </a:p>
        </p:txBody>
      </p:sp>
      <p:sp>
        <p:nvSpPr>
          <p:cNvPr id="2052" name="Text Box 547"/>
          <p:cNvSpPr txBox="1">
            <a:spLocks noChangeArrowheads="1"/>
          </p:cNvSpPr>
          <p:nvPr/>
        </p:nvSpPr>
        <p:spPr bwMode="auto">
          <a:xfrm>
            <a:off x="8945563" y="9517063"/>
            <a:ext cx="184150" cy="396875"/>
          </a:xfrm>
          <a:prstGeom prst="rect">
            <a:avLst/>
          </a:prstGeom>
          <a:noFill/>
          <a:ln w="9525">
            <a:noFill/>
            <a:miter lim="800000"/>
            <a:headEnd/>
            <a:tailEnd/>
          </a:ln>
          <a:effectLst/>
        </p:spPr>
        <p:txBody>
          <a:bodyPr wrap="none">
            <a:spAutoFit/>
          </a:bodyPr>
          <a:lstStyle/>
          <a:p>
            <a:pPr defTabSz="4171950" eaLnBrk="1" hangingPunct="1"/>
            <a:endParaRPr lang="sr-Latn-CS" altLang="en-US" sz="2000" b="1" u="sng">
              <a:solidFill>
                <a:schemeClr val="accent2"/>
              </a:solidFill>
            </a:endParaRPr>
          </a:p>
        </p:txBody>
      </p:sp>
      <p:sp>
        <p:nvSpPr>
          <p:cNvPr id="2053" name="Text Box 1281"/>
          <p:cNvSpPr txBox="1">
            <a:spLocks noChangeArrowheads="1"/>
          </p:cNvSpPr>
          <p:nvPr/>
        </p:nvSpPr>
        <p:spPr bwMode="auto">
          <a:xfrm>
            <a:off x="20129500" y="10782300"/>
            <a:ext cx="177800" cy="398463"/>
          </a:xfrm>
          <a:prstGeom prst="rect">
            <a:avLst/>
          </a:prstGeom>
          <a:noFill/>
          <a:ln w="9525">
            <a:noFill/>
            <a:miter lim="800000"/>
            <a:headEnd/>
            <a:tailEnd/>
          </a:ln>
          <a:effectLst/>
        </p:spPr>
        <p:txBody>
          <a:bodyPr wrap="none">
            <a:spAutoFit/>
          </a:bodyPr>
          <a:lstStyle/>
          <a:p>
            <a:pPr defTabSz="4171950" eaLnBrk="1" hangingPunct="1"/>
            <a:endParaRPr lang="sr-Latn-CS" altLang="en-US" sz="2000" b="1" u="sng">
              <a:solidFill>
                <a:schemeClr val="accent2"/>
              </a:solidFill>
            </a:endParaRPr>
          </a:p>
        </p:txBody>
      </p:sp>
      <p:sp>
        <p:nvSpPr>
          <p:cNvPr id="2054" name="Text Box 1660"/>
          <p:cNvSpPr txBox="1">
            <a:spLocks noChangeArrowheads="1"/>
          </p:cNvSpPr>
          <p:nvPr/>
        </p:nvSpPr>
        <p:spPr bwMode="auto">
          <a:xfrm>
            <a:off x="5048973" y="5313250"/>
            <a:ext cx="20955000" cy="400110"/>
          </a:xfrm>
          <a:prstGeom prst="rect">
            <a:avLst/>
          </a:prstGeom>
          <a:noFill/>
          <a:ln w="9525">
            <a:noFill/>
            <a:miter lim="800000"/>
            <a:headEnd/>
            <a:tailEnd/>
          </a:ln>
          <a:effectLst/>
        </p:spPr>
        <p:txBody>
          <a:bodyPr>
            <a:spAutoFit/>
          </a:bodyPr>
          <a:lstStyle/>
          <a:p>
            <a:pPr algn="ctr" defTabSz="4171950" eaLnBrk="1" hangingPunct="1"/>
            <a:r>
              <a:rPr lang="sr-Cyrl-CS" altLang="en-US" sz="2000" dirty="0" smtClean="0">
                <a:solidFill>
                  <a:srgbClr val="006600"/>
                </a:solidFill>
              </a:rPr>
              <a:t>Ива</a:t>
            </a:r>
            <a:r>
              <a:rPr lang="sr-Cyrl-CS" altLang="en-US" sz="2000" b="1" dirty="0" smtClean="0">
                <a:solidFill>
                  <a:srgbClr val="006600"/>
                </a:solidFill>
              </a:rPr>
              <a:t> </a:t>
            </a:r>
            <a:r>
              <a:rPr lang="sr-Cyrl-CS" altLang="en-US" sz="2000" dirty="0" smtClean="0">
                <a:solidFill>
                  <a:srgbClr val="006600"/>
                </a:solidFill>
              </a:rPr>
              <a:t>Продановић</a:t>
            </a:r>
            <a:endParaRPr lang="en-US" altLang="en-US" sz="2000" dirty="0">
              <a:solidFill>
                <a:srgbClr val="006600"/>
              </a:solidFill>
            </a:endParaRPr>
          </a:p>
        </p:txBody>
      </p:sp>
      <p:sp>
        <p:nvSpPr>
          <p:cNvPr id="2059" name="Text Box 542"/>
          <p:cNvSpPr txBox="1">
            <a:spLocks noChangeArrowheads="1"/>
          </p:cNvSpPr>
          <p:nvPr/>
        </p:nvSpPr>
        <p:spPr bwMode="auto">
          <a:xfrm>
            <a:off x="13519150" y="1008063"/>
            <a:ext cx="6809235" cy="1323439"/>
          </a:xfrm>
          <a:prstGeom prst="rect">
            <a:avLst/>
          </a:prstGeom>
          <a:noFill/>
          <a:ln w="9525">
            <a:noFill/>
            <a:miter lim="800000"/>
            <a:headEnd/>
            <a:tailEnd/>
          </a:ln>
          <a:effectLst/>
        </p:spPr>
        <p:txBody>
          <a:bodyPr wrap="none">
            <a:spAutoFit/>
          </a:bodyPr>
          <a:lstStyle/>
          <a:p>
            <a:pPr algn="ctr" defTabSz="4171950" eaLnBrk="1" hangingPunct="1"/>
            <a:r>
              <a:rPr lang="sr-Cyrl-RS" altLang="en-US" sz="4000" b="1" i="1" dirty="0" smtClean="0">
                <a:solidFill>
                  <a:srgbClr val="CC0000"/>
                </a:solidFill>
              </a:rPr>
              <a:t>Универзитет у Београду</a:t>
            </a:r>
          </a:p>
          <a:p>
            <a:pPr algn="ctr" defTabSz="4171950" eaLnBrk="1" hangingPunct="1"/>
            <a:r>
              <a:rPr lang="sr-Cyrl-RS" altLang="en-US" sz="4000" b="1" i="1" dirty="0" smtClean="0">
                <a:solidFill>
                  <a:srgbClr val="CC0000"/>
                </a:solidFill>
              </a:rPr>
              <a:t>Географски факултет</a:t>
            </a:r>
            <a:endParaRPr lang="en-US" altLang="en-US" sz="4000" b="1" i="1" dirty="0">
              <a:solidFill>
                <a:srgbClr val="CC0000"/>
              </a:solidFill>
            </a:endParaRPr>
          </a:p>
        </p:txBody>
      </p:sp>
      <p:sp>
        <p:nvSpPr>
          <p:cNvPr id="2060" name="Text Box 542"/>
          <p:cNvSpPr txBox="1">
            <a:spLocks noChangeArrowheads="1"/>
          </p:cNvSpPr>
          <p:nvPr/>
        </p:nvSpPr>
        <p:spPr bwMode="auto">
          <a:xfrm>
            <a:off x="23547388" y="40149463"/>
            <a:ext cx="6326187" cy="1939925"/>
          </a:xfrm>
          <a:prstGeom prst="rect">
            <a:avLst/>
          </a:prstGeom>
          <a:noFill/>
          <a:ln w="9525">
            <a:noFill/>
            <a:miter lim="800000"/>
            <a:headEnd/>
            <a:tailEnd/>
          </a:ln>
          <a:effectLst/>
        </p:spPr>
        <p:txBody>
          <a:bodyPr wrap="none">
            <a:spAutoFit/>
          </a:bodyPr>
          <a:lstStyle/>
          <a:p>
            <a:pPr algn="ctr" defTabSz="4171950" eaLnBrk="1" hangingPunct="1"/>
            <a:r>
              <a:rPr lang="sr-Cyrl-CS" altLang="en-US" sz="4000" b="1">
                <a:solidFill>
                  <a:srgbClr val="000066"/>
                </a:solidFill>
              </a:rPr>
              <a:t>Универзитет у Београду</a:t>
            </a:r>
          </a:p>
          <a:p>
            <a:pPr algn="ctr" defTabSz="4171950" eaLnBrk="1" hangingPunct="1"/>
            <a:r>
              <a:rPr lang="sr-Cyrl-CS" altLang="en-US" sz="4000" b="1">
                <a:solidFill>
                  <a:srgbClr val="000066"/>
                </a:solidFill>
              </a:rPr>
              <a:t>Грађевински факултет</a:t>
            </a:r>
            <a:endParaRPr lang="en-US" altLang="en-US" sz="4000" b="1">
              <a:solidFill>
                <a:srgbClr val="000066"/>
              </a:solidFill>
            </a:endParaRPr>
          </a:p>
          <a:p>
            <a:pPr algn="ctr" defTabSz="4171950" eaLnBrk="1" hangingPunct="1"/>
            <a:r>
              <a:rPr lang="en-US" altLang="en-US" sz="4000" b="1">
                <a:solidFill>
                  <a:srgbClr val="000066"/>
                </a:solidFill>
              </a:rPr>
              <a:t>18.11.2015.</a:t>
            </a:r>
          </a:p>
        </p:txBody>
      </p:sp>
      <p:pic>
        <p:nvPicPr>
          <p:cNvPr id="2061" name="Picture 1"/>
          <p:cNvPicPr>
            <a:picLocks noChangeAspect="1"/>
          </p:cNvPicPr>
          <p:nvPr/>
        </p:nvPicPr>
        <p:blipFill>
          <a:blip r:embed="rId3"/>
          <a:srcRect/>
          <a:stretch>
            <a:fillRect/>
          </a:stretch>
        </p:blipFill>
        <p:spPr bwMode="auto">
          <a:xfrm>
            <a:off x="2087563" y="40544750"/>
            <a:ext cx="3573462" cy="1149350"/>
          </a:xfrm>
          <a:prstGeom prst="rect">
            <a:avLst/>
          </a:prstGeom>
          <a:noFill/>
          <a:ln w="9525">
            <a:noFill/>
            <a:miter lim="800000"/>
            <a:headEnd/>
            <a:tailEnd/>
          </a:ln>
        </p:spPr>
      </p:pic>
      <p:pic>
        <p:nvPicPr>
          <p:cNvPr id="14" name="Picture 27" descr="C:\Users\Ivan\Desktop\noimg.png"/>
          <p:cNvPicPr>
            <a:picLocks noChangeAspect="1" noChangeArrowheads="1"/>
          </p:cNvPicPr>
          <p:nvPr/>
        </p:nvPicPr>
        <p:blipFill>
          <a:blip r:embed="rId4"/>
          <a:srcRect/>
          <a:stretch>
            <a:fillRect/>
          </a:stretch>
        </p:blipFill>
        <p:spPr bwMode="auto">
          <a:xfrm>
            <a:off x="7192113" y="598342"/>
            <a:ext cx="5154613" cy="3297238"/>
          </a:xfrm>
          <a:prstGeom prst="rect">
            <a:avLst/>
          </a:prstGeom>
          <a:noFill/>
          <a:ln w="9525">
            <a:noFill/>
            <a:miter lim="800000"/>
            <a:headEnd/>
            <a:tailEnd/>
          </a:ln>
        </p:spPr>
      </p:pic>
      <p:graphicFrame>
        <p:nvGraphicFramePr>
          <p:cNvPr id="15" name="Table 14"/>
          <p:cNvGraphicFramePr>
            <a:graphicFrameLocks noGrp="1"/>
          </p:cNvGraphicFramePr>
          <p:nvPr/>
        </p:nvGraphicFramePr>
        <p:xfrm>
          <a:off x="905569" y="10099596"/>
          <a:ext cx="11430081" cy="4572030"/>
        </p:xfrm>
        <a:graphic>
          <a:graphicData uri="http://schemas.openxmlformats.org/drawingml/2006/table">
            <a:tbl>
              <a:tblPr firstRow="1" bandRow="1">
                <a:tableStyleId>{5C22544A-7EE6-4342-B048-85BDC9FD1C3A}</a:tableStyleId>
              </a:tblPr>
              <a:tblGrid>
                <a:gridCol w="3810027"/>
                <a:gridCol w="3810027"/>
                <a:gridCol w="3810027"/>
              </a:tblGrid>
              <a:tr h="762005">
                <a:tc gridSpan="3">
                  <a:txBody>
                    <a:bodyPr/>
                    <a:lstStyle/>
                    <a:p>
                      <a:pPr algn="ctr"/>
                      <a:r>
                        <a:rPr lang="ru-RU" sz="1800" dirty="0" smtClean="0">
                          <a:solidFill>
                            <a:schemeClr val="tx1"/>
                          </a:solidFill>
                        </a:rPr>
                        <a:t>Средње дневне суме енергије глобалног сунчевог зрачења на хоризонталну површину у kWh/m2</a:t>
                      </a:r>
                      <a:endParaRPr lang="en-US" sz="1800" dirty="0">
                        <a:solidFill>
                          <a:schemeClr val="tx1"/>
                        </a:solidFill>
                      </a:endParaRPr>
                    </a:p>
                  </a:txBody>
                  <a:tcPr/>
                </a:tc>
                <a:tc hMerge="1">
                  <a:txBody>
                    <a:bodyPr/>
                    <a:lstStyle/>
                    <a:p>
                      <a:endParaRPr lang="en-US" dirty="0"/>
                    </a:p>
                  </a:txBody>
                  <a:tcPr/>
                </a:tc>
                <a:tc hMerge="1">
                  <a:txBody>
                    <a:bodyPr/>
                    <a:lstStyle/>
                    <a:p>
                      <a:endParaRPr lang="en-US" dirty="0"/>
                    </a:p>
                  </a:txBody>
                  <a:tcPr/>
                </a:tc>
              </a:tr>
              <a:tr h="762005">
                <a:tc>
                  <a:txBody>
                    <a:bodyPr/>
                    <a:lstStyle/>
                    <a:p>
                      <a:pPr algn="ctr" fontAlgn="ctr"/>
                      <a:endParaRPr lang="sr-Cyrl-RS" sz="1800" b="0" i="0" u="none" strike="noStrike" dirty="0" smtClean="0">
                        <a:solidFill>
                          <a:srgbClr val="000000"/>
                        </a:solidFill>
                        <a:latin typeface="+mn-lt"/>
                      </a:endParaRPr>
                    </a:p>
                    <a:p>
                      <a:pPr algn="ctr" fontAlgn="ctr"/>
                      <a:r>
                        <a:rPr lang="sr-Cyrl-RS" sz="1800" b="0" i="0" u="none" strike="noStrike" dirty="0" smtClean="0">
                          <a:solidFill>
                            <a:srgbClr val="000000"/>
                          </a:solidFill>
                          <a:latin typeface="+mn-lt"/>
                        </a:rPr>
                        <a:t>Место</a:t>
                      </a:r>
                      <a:endParaRPr lang="sr-Cyrl-RS" sz="1800" b="0" i="0" u="none" strike="noStrike" dirty="0">
                        <a:solidFill>
                          <a:srgbClr val="000000"/>
                        </a:solidFill>
                        <a:latin typeface="+mn-lt"/>
                      </a:endParaRPr>
                    </a:p>
                  </a:txBody>
                  <a:tcPr marL="9525" marR="9525" marT="9525" marB="0" anchor="ctr"/>
                </a:tc>
                <a:tc>
                  <a:txBody>
                    <a:bodyPr/>
                    <a:lstStyle/>
                    <a:p>
                      <a:pPr algn="ctr"/>
                      <a:endParaRPr lang="sr-Cyrl-RS" sz="1800" dirty="0" smtClean="0"/>
                    </a:p>
                    <a:p>
                      <a:pPr algn="ctr"/>
                      <a:r>
                        <a:rPr lang="sr-Cyrl-RS" sz="1800" dirty="0" smtClean="0"/>
                        <a:t>Укупно</a:t>
                      </a:r>
                      <a:endParaRPr lang="en-US" sz="1800" dirty="0"/>
                    </a:p>
                  </a:txBody>
                  <a:tcPr/>
                </a:tc>
                <a:tc>
                  <a:txBody>
                    <a:bodyPr/>
                    <a:lstStyle/>
                    <a:p>
                      <a:pPr algn="ctr"/>
                      <a:endParaRPr lang="sr-Cyrl-RS" sz="1800" dirty="0" smtClean="0"/>
                    </a:p>
                    <a:p>
                      <a:pPr algn="ctr"/>
                      <a:r>
                        <a:rPr lang="sr-Cyrl-RS" sz="1800" dirty="0" smtClean="0"/>
                        <a:t>Средње</a:t>
                      </a:r>
                      <a:endParaRPr lang="en-US" sz="1800" dirty="0"/>
                    </a:p>
                  </a:txBody>
                  <a:tcPr/>
                </a:tc>
              </a:tr>
              <a:tr h="762005">
                <a:tc>
                  <a:txBody>
                    <a:bodyPr/>
                    <a:lstStyle/>
                    <a:p>
                      <a:pPr algn="l"/>
                      <a:r>
                        <a:rPr lang="sr-Cyrl-RS" sz="1800" dirty="0" smtClean="0"/>
                        <a:t>Београд</a:t>
                      </a:r>
                      <a:endParaRPr lang="en-US" sz="1800" dirty="0"/>
                    </a:p>
                  </a:txBody>
                  <a:tcPr/>
                </a:tc>
                <a:tc>
                  <a:txBody>
                    <a:bodyPr/>
                    <a:lstStyle/>
                    <a:p>
                      <a:pPr algn="ctr"/>
                      <a:r>
                        <a:rPr lang="sr-Cyrl-RS" sz="1800" b="1" dirty="0" smtClean="0"/>
                        <a:t>1446,80</a:t>
                      </a:r>
                      <a:endParaRPr lang="en-US" sz="1800" b="1" dirty="0"/>
                    </a:p>
                  </a:txBody>
                  <a:tcPr/>
                </a:tc>
                <a:tc>
                  <a:txBody>
                    <a:bodyPr/>
                    <a:lstStyle/>
                    <a:p>
                      <a:pPr algn="ctr"/>
                      <a:r>
                        <a:rPr lang="sr-Cyrl-RS" sz="1800" b="1" dirty="0" smtClean="0"/>
                        <a:t>3,96</a:t>
                      </a:r>
                      <a:endParaRPr lang="en-US" sz="1800" b="1" dirty="0"/>
                    </a:p>
                  </a:txBody>
                  <a:tcPr/>
                </a:tc>
              </a:tr>
              <a:tr h="762005">
                <a:tc>
                  <a:txBody>
                    <a:bodyPr/>
                    <a:lstStyle/>
                    <a:p>
                      <a:pPr algn="l"/>
                      <a:r>
                        <a:rPr lang="sr-Cyrl-RS" sz="1800" dirty="0" smtClean="0"/>
                        <a:t>Крагујевац</a:t>
                      </a:r>
                      <a:endParaRPr lang="en-US" sz="1800" dirty="0"/>
                    </a:p>
                  </a:txBody>
                  <a:tcPr/>
                </a:tc>
                <a:tc>
                  <a:txBody>
                    <a:bodyPr/>
                    <a:lstStyle/>
                    <a:p>
                      <a:pPr algn="ctr"/>
                      <a:r>
                        <a:rPr lang="sr-Cyrl-RS" sz="1800" b="1" dirty="0" smtClean="0"/>
                        <a:t>1447,85</a:t>
                      </a:r>
                      <a:endParaRPr lang="en-US" sz="1800" b="1" dirty="0"/>
                    </a:p>
                  </a:txBody>
                  <a:tcPr/>
                </a:tc>
                <a:tc>
                  <a:txBody>
                    <a:bodyPr/>
                    <a:lstStyle/>
                    <a:p>
                      <a:pPr algn="ctr"/>
                      <a:r>
                        <a:rPr lang="sr-Cyrl-RS" sz="1800" b="1" dirty="0" smtClean="0"/>
                        <a:t>3,97</a:t>
                      </a:r>
                      <a:endParaRPr lang="en-US" sz="1800" b="1" dirty="0"/>
                    </a:p>
                  </a:txBody>
                  <a:tcPr/>
                </a:tc>
              </a:tr>
              <a:tr h="762005">
                <a:tc>
                  <a:txBody>
                    <a:bodyPr/>
                    <a:lstStyle/>
                    <a:p>
                      <a:pPr algn="l"/>
                      <a:r>
                        <a:rPr lang="sr-Cyrl-RS" sz="1800" dirty="0" smtClean="0"/>
                        <a:t>Крушевац</a:t>
                      </a:r>
                      <a:endParaRPr lang="en-US" sz="1800" dirty="0"/>
                    </a:p>
                  </a:txBody>
                  <a:tcPr/>
                </a:tc>
                <a:tc>
                  <a:txBody>
                    <a:bodyPr/>
                    <a:lstStyle/>
                    <a:p>
                      <a:pPr algn="ctr"/>
                      <a:r>
                        <a:rPr lang="sr-Cyrl-RS" sz="1800" b="1" dirty="0" smtClean="0"/>
                        <a:t>1519,85</a:t>
                      </a:r>
                      <a:endParaRPr lang="en-US" sz="1800" b="1" dirty="0"/>
                    </a:p>
                  </a:txBody>
                  <a:tcPr/>
                </a:tc>
                <a:tc>
                  <a:txBody>
                    <a:bodyPr/>
                    <a:lstStyle/>
                    <a:p>
                      <a:pPr algn="ctr"/>
                      <a:r>
                        <a:rPr lang="sr-Cyrl-RS" sz="1800" b="1" dirty="0" smtClean="0"/>
                        <a:t>4,10</a:t>
                      </a:r>
                      <a:endParaRPr lang="en-US" sz="1800" b="1" dirty="0"/>
                    </a:p>
                  </a:txBody>
                  <a:tcPr/>
                </a:tc>
              </a:tr>
              <a:tr h="762005">
                <a:tc>
                  <a:txBody>
                    <a:bodyPr/>
                    <a:lstStyle/>
                    <a:p>
                      <a:pPr algn="l"/>
                      <a:r>
                        <a:rPr lang="sr-Cyrl-RS" sz="1800" dirty="0" smtClean="0"/>
                        <a:t>Врање</a:t>
                      </a:r>
                      <a:endParaRPr lang="en-US" sz="1800" dirty="0"/>
                    </a:p>
                  </a:txBody>
                  <a:tcPr/>
                </a:tc>
                <a:tc>
                  <a:txBody>
                    <a:bodyPr/>
                    <a:lstStyle/>
                    <a:p>
                      <a:pPr algn="ctr"/>
                      <a:r>
                        <a:rPr lang="sr-Cyrl-RS" sz="1800" b="1" dirty="0" smtClean="0"/>
                        <a:t>1543,40</a:t>
                      </a:r>
                      <a:endParaRPr lang="en-US" sz="1800" b="1" dirty="0"/>
                    </a:p>
                  </a:txBody>
                  <a:tcPr/>
                </a:tc>
                <a:tc>
                  <a:txBody>
                    <a:bodyPr/>
                    <a:lstStyle/>
                    <a:p>
                      <a:pPr algn="ctr"/>
                      <a:r>
                        <a:rPr lang="sr-Cyrl-RS" sz="1800" b="1" dirty="0" smtClean="0"/>
                        <a:t>4,23</a:t>
                      </a:r>
                      <a:endParaRPr lang="en-US" sz="1800" b="1" dirty="0"/>
                    </a:p>
                  </a:txBody>
                  <a:tcPr/>
                </a:tc>
              </a:tr>
            </a:tbl>
          </a:graphicData>
        </a:graphic>
      </p:graphicFrame>
      <p:pic>
        <p:nvPicPr>
          <p:cNvPr id="17" name="Picture 16" descr="Nagib KROP.jpg"/>
          <p:cNvPicPr>
            <a:picLocks noChangeAspect="1"/>
          </p:cNvPicPr>
          <p:nvPr/>
        </p:nvPicPr>
        <p:blipFill>
          <a:blip r:embed="rId5" cstate="print"/>
          <a:stretch>
            <a:fillRect/>
          </a:stretch>
        </p:blipFill>
        <p:spPr>
          <a:xfrm>
            <a:off x="22765597" y="13028554"/>
            <a:ext cx="7477866" cy="6345796"/>
          </a:xfrm>
          <a:prstGeom prst="rect">
            <a:avLst/>
          </a:prstGeom>
          <a:effectLst>
            <a:outerShdw blurRad="50800" dist="38100" dir="2700000" algn="tl" rotWithShape="0">
              <a:prstClr val="black">
                <a:alpha val="40000"/>
              </a:prstClr>
            </a:outerShdw>
          </a:effectLst>
        </p:spPr>
      </p:pic>
      <p:pic>
        <p:nvPicPr>
          <p:cNvPr id="18" name="Picture 17" descr="Ekspozicija KROP.jpg"/>
          <p:cNvPicPr>
            <a:picLocks noChangeAspect="1"/>
          </p:cNvPicPr>
          <p:nvPr/>
        </p:nvPicPr>
        <p:blipFill>
          <a:blip r:embed="rId6" cstate="print"/>
          <a:stretch>
            <a:fillRect/>
          </a:stretch>
        </p:blipFill>
        <p:spPr>
          <a:xfrm>
            <a:off x="22757575" y="6384820"/>
            <a:ext cx="7485888" cy="6187440"/>
          </a:xfrm>
          <a:prstGeom prst="rect">
            <a:avLst/>
          </a:prstGeom>
          <a:effectLst>
            <a:outerShdw blurRad="50800" dist="38100" dir="2700000" algn="tl" rotWithShape="0">
              <a:prstClr val="black">
                <a:alpha val="40000"/>
              </a:prstClr>
            </a:outerShdw>
          </a:effectLst>
        </p:spPr>
      </p:pic>
      <p:pic>
        <p:nvPicPr>
          <p:cNvPr id="19" name="Picture 18" descr="Optimalni nagib KROP.jpg"/>
          <p:cNvPicPr>
            <a:picLocks noChangeAspect="1"/>
          </p:cNvPicPr>
          <p:nvPr/>
        </p:nvPicPr>
        <p:blipFill>
          <a:blip r:embed="rId7" cstate="print"/>
          <a:stretch>
            <a:fillRect/>
          </a:stretch>
        </p:blipFill>
        <p:spPr>
          <a:xfrm>
            <a:off x="22757575" y="19886602"/>
            <a:ext cx="7485888" cy="6272784"/>
          </a:xfrm>
          <a:prstGeom prst="rect">
            <a:avLst/>
          </a:prstGeom>
          <a:effectLst>
            <a:outerShdw blurRad="50800" dist="38100" dir="2700000" algn="tl" rotWithShape="0">
              <a:prstClr val="black">
                <a:alpha val="40000"/>
              </a:prstClr>
            </a:outerShdw>
          </a:effectLst>
        </p:spPr>
      </p:pic>
      <p:pic>
        <p:nvPicPr>
          <p:cNvPr id="20" name="Picture 19" descr="CORINE KROP.jpg"/>
          <p:cNvPicPr>
            <a:picLocks noChangeAspect="1"/>
          </p:cNvPicPr>
          <p:nvPr/>
        </p:nvPicPr>
        <p:blipFill>
          <a:blip r:embed="rId8" cstate="print"/>
          <a:stretch>
            <a:fillRect/>
          </a:stretch>
        </p:blipFill>
        <p:spPr>
          <a:xfrm>
            <a:off x="22757575" y="26601774"/>
            <a:ext cx="7485888" cy="6272784"/>
          </a:xfrm>
          <a:prstGeom prst="rect">
            <a:avLst/>
          </a:prstGeom>
          <a:effectLst>
            <a:outerShdw blurRad="50800" dist="38100" dir="2700000" algn="tl" rotWithShape="0">
              <a:prstClr val="black">
                <a:alpha val="40000"/>
              </a:prstClr>
            </a:outerShdw>
          </a:effectLst>
        </p:spPr>
      </p:pic>
      <p:pic>
        <p:nvPicPr>
          <p:cNvPr id="21" name="Picture 20" descr="Saobracajnice KROP.jpg"/>
          <p:cNvPicPr>
            <a:picLocks noChangeAspect="1"/>
          </p:cNvPicPr>
          <p:nvPr/>
        </p:nvPicPr>
        <p:blipFill>
          <a:blip r:embed="rId9" cstate="print"/>
          <a:stretch>
            <a:fillRect/>
          </a:stretch>
        </p:blipFill>
        <p:spPr>
          <a:xfrm>
            <a:off x="22735076" y="33316946"/>
            <a:ext cx="7508387" cy="6215106"/>
          </a:xfrm>
          <a:prstGeom prst="rect">
            <a:avLst/>
          </a:prstGeom>
          <a:effectLst>
            <a:outerShdw blurRad="50800" dist="38100" dir="2700000" algn="tl" rotWithShape="0">
              <a:prstClr val="black">
                <a:alpha val="40000"/>
              </a:prstClr>
            </a:outerShdw>
          </a:effectLst>
        </p:spPr>
      </p:pic>
      <p:pic>
        <p:nvPicPr>
          <p:cNvPr id="22" name="Picture 21" descr="Ekspozicija KROP.jpg"/>
          <p:cNvPicPr>
            <a:picLocks noChangeAspect="1"/>
          </p:cNvPicPr>
          <p:nvPr/>
        </p:nvPicPr>
        <p:blipFill>
          <a:blip r:embed="rId10" cstate="print"/>
          <a:stretch>
            <a:fillRect/>
          </a:stretch>
        </p:blipFill>
        <p:spPr>
          <a:xfrm>
            <a:off x="15193169" y="6313382"/>
            <a:ext cx="7485888" cy="6199632"/>
          </a:xfrm>
          <a:prstGeom prst="rect">
            <a:avLst/>
          </a:prstGeom>
          <a:effectLst>
            <a:outerShdw blurRad="50800" dist="38100" dir="2700000" algn="tl" rotWithShape="0">
              <a:prstClr val="black">
                <a:alpha val="40000"/>
              </a:prstClr>
            </a:outerShdw>
          </a:effectLst>
        </p:spPr>
      </p:pic>
      <p:pic>
        <p:nvPicPr>
          <p:cNvPr id="23" name="Picture 22" descr="Nagib terena KROP.jpg"/>
          <p:cNvPicPr>
            <a:picLocks noChangeAspect="1"/>
          </p:cNvPicPr>
          <p:nvPr/>
        </p:nvPicPr>
        <p:blipFill>
          <a:blip r:embed="rId11" cstate="print"/>
          <a:stretch>
            <a:fillRect/>
          </a:stretch>
        </p:blipFill>
        <p:spPr>
          <a:xfrm>
            <a:off x="15193169" y="13099992"/>
            <a:ext cx="7467600" cy="6272784"/>
          </a:xfrm>
          <a:prstGeom prst="rect">
            <a:avLst/>
          </a:prstGeom>
          <a:effectLst>
            <a:outerShdw blurRad="50800" dist="38100" dir="2700000" algn="tl" rotWithShape="0">
              <a:prstClr val="black">
                <a:alpha val="40000"/>
              </a:prstClr>
            </a:outerShdw>
          </a:effectLst>
        </p:spPr>
      </p:pic>
      <p:pic>
        <p:nvPicPr>
          <p:cNvPr id="24" name="Picture 23" descr="Optimalni nagib KROP.jpg"/>
          <p:cNvPicPr>
            <a:picLocks noChangeAspect="1"/>
          </p:cNvPicPr>
          <p:nvPr/>
        </p:nvPicPr>
        <p:blipFill>
          <a:blip r:embed="rId12" cstate="print"/>
          <a:stretch>
            <a:fillRect/>
          </a:stretch>
        </p:blipFill>
        <p:spPr>
          <a:xfrm>
            <a:off x="15193169" y="19886602"/>
            <a:ext cx="7485888" cy="6291072"/>
          </a:xfrm>
          <a:prstGeom prst="rect">
            <a:avLst/>
          </a:prstGeom>
          <a:effectLst>
            <a:outerShdw blurRad="50800" dist="38100" dir="2700000" algn="tl" rotWithShape="0">
              <a:prstClr val="black">
                <a:alpha val="40000"/>
              </a:prstClr>
            </a:outerShdw>
          </a:effectLst>
        </p:spPr>
      </p:pic>
      <p:pic>
        <p:nvPicPr>
          <p:cNvPr id="25" name="Picture 24" descr="CORINE KROP.jpg"/>
          <p:cNvPicPr>
            <a:picLocks noChangeAspect="1"/>
          </p:cNvPicPr>
          <p:nvPr/>
        </p:nvPicPr>
        <p:blipFill>
          <a:blip r:embed="rId13" cstate="print"/>
          <a:stretch>
            <a:fillRect/>
          </a:stretch>
        </p:blipFill>
        <p:spPr>
          <a:xfrm>
            <a:off x="15193169" y="26601774"/>
            <a:ext cx="7485888" cy="6236208"/>
          </a:xfrm>
          <a:prstGeom prst="rect">
            <a:avLst/>
          </a:prstGeom>
          <a:effectLst>
            <a:outerShdw blurRad="50800" dist="38100" dir="2700000" algn="tl" rotWithShape="0">
              <a:prstClr val="black">
                <a:alpha val="40000"/>
              </a:prstClr>
            </a:outerShdw>
          </a:effectLst>
        </p:spPr>
      </p:pic>
      <p:pic>
        <p:nvPicPr>
          <p:cNvPr id="26" name="Picture 25" descr="Udaljenost od saobracajnica KROP.jpg"/>
          <p:cNvPicPr>
            <a:picLocks noChangeAspect="1"/>
          </p:cNvPicPr>
          <p:nvPr/>
        </p:nvPicPr>
        <p:blipFill>
          <a:blip r:embed="rId14" cstate="print"/>
          <a:stretch>
            <a:fillRect/>
          </a:stretch>
        </p:blipFill>
        <p:spPr>
          <a:xfrm>
            <a:off x="15193169" y="33316946"/>
            <a:ext cx="7504176" cy="6230112"/>
          </a:xfrm>
          <a:prstGeom prst="rect">
            <a:avLst/>
          </a:prstGeom>
          <a:effectLst>
            <a:outerShdw blurRad="50800" dist="38100" dir="2700000" algn="tl" rotWithShape="0">
              <a:prstClr val="black">
                <a:alpha val="40000"/>
              </a:prstClr>
            </a:outerShdw>
          </a:effectLst>
        </p:spPr>
      </p:pic>
      <p:graphicFrame>
        <p:nvGraphicFramePr>
          <p:cNvPr id="27" name="Table 26"/>
          <p:cNvGraphicFramePr>
            <a:graphicFrameLocks noGrp="1"/>
          </p:cNvGraphicFramePr>
          <p:nvPr/>
        </p:nvGraphicFramePr>
        <p:xfrm>
          <a:off x="762693" y="18172090"/>
          <a:ext cx="13573220" cy="5278785"/>
        </p:xfrm>
        <a:graphic>
          <a:graphicData uri="http://schemas.openxmlformats.org/drawingml/2006/table">
            <a:tbl>
              <a:tblPr firstRow="1" bandRow="1">
                <a:tableStyleId>{5C22544A-7EE6-4342-B048-85BDC9FD1C3A}</a:tableStyleId>
              </a:tblPr>
              <a:tblGrid>
                <a:gridCol w="2714644"/>
                <a:gridCol w="2714644"/>
                <a:gridCol w="2714644"/>
                <a:gridCol w="2714644"/>
                <a:gridCol w="2714644"/>
              </a:tblGrid>
              <a:tr h="1042995">
                <a:tc>
                  <a:txBody>
                    <a:bodyPr/>
                    <a:lstStyle/>
                    <a:p>
                      <a:pPr algn="ctr" fontAlgn="ctr"/>
                      <a:r>
                        <a:rPr lang="sr-Cyrl-RS" sz="1800" b="1" i="0" u="none" strike="noStrike" dirty="0">
                          <a:solidFill>
                            <a:srgbClr val="000000"/>
                          </a:solidFill>
                          <a:latin typeface="+mn-lt"/>
                        </a:rPr>
                        <a:t>Вредност</a:t>
                      </a:r>
                    </a:p>
                  </a:txBody>
                  <a:tcPr marL="9525" marR="9525" marT="9525" marB="0" anchor="ctr"/>
                </a:tc>
                <a:tc>
                  <a:txBody>
                    <a:bodyPr/>
                    <a:lstStyle/>
                    <a:p>
                      <a:pPr algn="ctr" fontAlgn="ctr"/>
                      <a:r>
                        <a:rPr lang="sr-Cyrl-RS" sz="1800" b="1" i="0" u="none" strike="noStrike" dirty="0">
                          <a:solidFill>
                            <a:srgbClr val="000000"/>
                          </a:solidFill>
                          <a:latin typeface="+mn-lt"/>
                        </a:rPr>
                        <a:t>Експозиција</a:t>
                      </a:r>
                    </a:p>
                  </a:txBody>
                  <a:tcPr marL="9525" marR="9525" marT="9525" marB="0" anchor="ctr"/>
                </a:tc>
                <a:tc>
                  <a:txBody>
                    <a:bodyPr/>
                    <a:lstStyle/>
                    <a:p>
                      <a:pPr algn="ctr" fontAlgn="ctr"/>
                      <a:r>
                        <a:rPr lang="sr-Cyrl-RS" sz="1800" b="1" i="0" u="none" strike="noStrike" dirty="0">
                          <a:solidFill>
                            <a:srgbClr val="000000"/>
                          </a:solidFill>
                          <a:latin typeface="+mn-lt"/>
                        </a:rPr>
                        <a:t>Нагиб</a:t>
                      </a:r>
                    </a:p>
                  </a:txBody>
                  <a:tcPr marL="9525" marR="9525" marT="9525" marB="0" anchor="ctr"/>
                </a:tc>
                <a:tc>
                  <a:txBody>
                    <a:bodyPr/>
                    <a:lstStyle/>
                    <a:p>
                      <a:pPr algn="ctr" fontAlgn="ctr"/>
                      <a:r>
                        <a:rPr lang="en-US" sz="1800" b="1" i="0" u="none" strike="noStrike" dirty="0">
                          <a:solidFill>
                            <a:srgbClr val="000000"/>
                          </a:solidFill>
                          <a:latin typeface="+mn-lt"/>
                        </a:rPr>
                        <a:t>CORINE</a:t>
                      </a:r>
                    </a:p>
                  </a:txBody>
                  <a:tcPr marL="9525" marR="9525" marT="9525" marB="0" anchor="ctr"/>
                </a:tc>
                <a:tc>
                  <a:txBody>
                    <a:bodyPr/>
                    <a:lstStyle/>
                    <a:p>
                      <a:pPr algn="ctr" fontAlgn="ctr"/>
                      <a:r>
                        <a:rPr lang="sr-Cyrl-RS" sz="1800" b="1" i="0" u="none" strike="noStrike" dirty="0">
                          <a:solidFill>
                            <a:srgbClr val="000000"/>
                          </a:solidFill>
                          <a:latin typeface="+mn-lt"/>
                        </a:rPr>
                        <a:t>Удаљеност од саобраћајница (</a:t>
                      </a:r>
                      <a:r>
                        <a:rPr lang="en-US" sz="1800" b="1" i="0" u="none" strike="noStrike" dirty="0">
                          <a:solidFill>
                            <a:srgbClr val="000000"/>
                          </a:solidFill>
                          <a:latin typeface="+mn-lt"/>
                        </a:rPr>
                        <a:t>m)</a:t>
                      </a:r>
                    </a:p>
                  </a:txBody>
                  <a:tcPr marL="9525" marR="9525" marT="9525" marB="0" anchor="ctr"/>
                </a:tc>
              </a:tr>
              <a:tr h="1042995">
                <a:tc>
                  <a:txBody>
                    <a:bodyPr/>
                    <a:lstStyle/>
                    <a:p>
                      <a:pPr algn="ctr" fontAlgn="ctr"/>
                      <a:r>
                        <a:rPr lang="en-US" sz="1800" b="1" i="0" u="none" strike="noStrike" dirty="0">
                          <a:solidFill>
                            <a:srgbClr val="000000"/>
                          </a:solidFill>
                          <a:latin typeface="+mn-lt"/>
                        </a:rPr>
                        <a:t>4</a:t>
                      </a:r>
                    </a:p>
                  </a:txBody>
                  <a:tcPr marL="9525" marR="9525" marT="9525" marB="0" anchor="ctr"/>
                </a:tc>
                <a:tc>
                  <a:txBody>
                    <a:bodyPr/>
                    <a:lstStyle/>
                    <a:p>
                      <a:pPr algn="ctr" fontAlgn="ctr"/>
                      <a:r>
                        <a:rPr lang="en-US" sz="1800" b="1" i="0" u="none" strike="noStrike" dirty="0">
                          <a:solidFill>
                            <a:srgbClr val="000000"/>
                          </a:solidFill>
                          <a:latin typeface="+mn-lt"/>
                        </a:rPr>
                        <a:t>157,5-202,5</a:t>
                      </a:r>
                    </a:p>
                  </a:txBody>
                  <a:tcPr marL="9525" marR="9525" marT="9525" marB="0" anchor="ctr"/>
                </a:tc>
                <a:tc>
                  <a:txBody>
                    <a:bodyPr/>
                    <a:lstStyle/>
                    <a:p>
                      <a:pPr algn="ctr" fontAlgn="ctr"/>
                      <a:r>
                        <a:rPr lang="en-US" sz="1800" b="1" i="0" u="none" strike="noStrike" dirty="0">
                          <a:solidFill>
                            <a:srgbClr val="000000"/>
                          </a:solidFill>
                          <a:latin typeface="+mn-lt"/>
                        </a:rPr>
                        <a:t>&lt;10</a:t>
                      </a:r>
                    </a:p>
                  </a:txBody>
                  <a:tcPr marL="9525" marR="9525" marT="9525" marB="0" anchor="ctr"/>
                </a:tc>
                <a:tc>
                  <a:txBody>
                    <a:bodyPr/>
                    <a:lstStyle/>
                    <a:p>
                      <a:pPr algn="ctr" fontAlgn="ctr"/>
                      <a:r>
                        <a:rPr lang="sr-Cyrl-RS" sz="1800" b="1" i="0" u="none" strike="noStrike" dirty="0">
                          <a:solidFill>
                            <a:srgbClr val="000000"/>
                          </a:solidFill>
                          <a:latin typeface="+mn-lt"/>
                        </a:rPr>
                        <a:t>Пољопривредне површине, проређена вегетација</a:t>
                      </a:r>
                    </a:p>
                  </a:txBody>
                  <a:tcPr marL="9525" marR="9525" marT="9525" marB="0" anchor="ctr"/>
                </a:tc>
                <a:tc>
                  <a:txBody>
                    <a:bodyPr/>
                    <a:lstStyle/>
                    <a:p>
                      <a:pPr algn="ctr" fontAlgn="ctr"/>
                      <a:r>
                        <a:rPr lang="en-US" sz="1800" b="1" i="0" u="none" strike="noStrike" dirty="0">
                          <a:solidFill>
                            <a:srgbClr val="000000"/>
                          </a:solidFill>
                          <a:latin typeface="+mn-lt"/>
                        </a:rPr>
                        <a:t>&lt;500</a:t>
                      </a:r>
                    </a:p>
                  </a:txBody>
                  <a:tcPr marL="9525" marR="9525" marT="9525" marB="0" anchor="ctr"/>
                </a:tc>
              </a:tr>
              <a:tr h="1042995">
                <a:tc>
                  <a:txBody>
                    <a:bodyPr/>
                    <a:lstStyle/>
                    <a:p>
                      <a:pPr algn="ctr"/>
                      <a:endParaRPr lang="sr-Cyrl-RS" sz="1800" dirty="0" smtClean="0">
                        <a:latin typeface="+mn-lt"/>
                      </a:endParaRPr>
                    </a:p>
                    <a:p>
                      <a:pPr algn="ctr"/>
                      <a:endParaRPr lang="sr-Cyrl-RS" sz="1800" dirty="0" smtClean="0">
                        <a:latin typeface="+mn-lt"/>
                      </a:endParaRPr>
                    </a:p>
                    <a:p>
                      <a:pPr algn="ctr"/>
                      <a:r>
                        <a:rPr lang="sr-Cyrl-RS" sz="1800" b="1" dirty="0" smtClean="0">
                          <a:latin typeface="+mn-lt"/>
                        </a:rPr>
                        <a:t>3</a:t>
                      </a:r>
                      <a:endParaRPr lang="en-US" sz="1800" b="1" dirty="0">
                        <a:latin typeface="+mn-lt"/>
                      </a:endParaRPr>
                    </a:p>
                  </a:txBody>
                  <a:tcPr/>
                </a:tc>
                <a:tc>
                  <a:txBody>
                    <a:bodyPr/>
                    <a:lstStyle/>
                    <a:p>
                      <a:pPr algn="ctr" fontAlgn="ctr"/>
                      <a:r>
                        <a:rPr lang="en-US" sz="1800" b="1" i="0" u="none" strike="noStrike" dirty="0" smtClean="0">
                          <a:solidFill>
                            <a:srgbClr val="000000"/>
                          </a:solidFill>
                          <a:latin typeface="+mn-lt"/>
                        </a:rPr>
                        <a:t>112,5-157,5</a:t>
                      </a:r>
                      <a:endParaRPr lang="sr-Cyrl-RS" sz="1800" b="1" i="0" u="none" strike="noStrike" dirty="0" smtClean="0">
                        <a:solidFill>
                          <a:srgbClr val="000000"/>
                        </a:solidFill>
                        <a:latin typeface="+mn-lt"/>
                      </a:endParaRPr>
                    </a:p>
                    <a:p>
                      <a:pPr algn="ctr" fontAlgn="ctr"/>
                      <a:r>
                        <a:rPr lang="en-US" sz="1800" b="1" i="0" u="none" strike="noStrike" dirty="0" smtClean="0">
                          <a:solidFill>
                            <a:srgbClr val="000000"/>
                          </a:solidFill>
                          <a:latin typeface="+mn-lt"/>
                        </a:rPr>
                        <a:t> </a:t>
                      </a:r>
                      <a:r>
                        <a:rPr lang="en-US" sz="1800" b="1" i="0" u="none" strike="noStrike" dirty="0">
                          <a:solidFill>
                            <a:srgbClr val="000000"/>
                          </a:solidFill>
                          <a:latin typeface="+mn-lt"/>
                        </a:rPr>
                        <a:t>202,5-247,5   </a:t>
                      </a:r>
                    </a:p>
                  </a:txBody>
                  <a:tcPr marL="9525" marR="9525" marT="9525" marB="0" anchor="ctr"/>
                </a:tc>
                <a:tc>
                  <a:txBody>
                    <a:bodyPr/>
                    <a:lstStyle/>
                    <a:p>
                      <a:pPr algn="ctr" fontAlgn="ctr"/>
                      <a:r>
                        <a:rPr lang="en-US" sz="1800" b="1" i="0" u="none" strike="noStrike" dirty="0">
                          <a:solidFill>
                            <a:srgbClr val="000000"/>
                          </a:solidFill>
                          <a:latin typeface="+mn-lt"/>
                        </a:rPr>
                        <a:t>10 20</a:t>
                      </a:r>
                    </a:p>
                  </a:txBody>
                  <a:tcPr marL="9525" marR="9525" marT="9525" marB="0" anchor="ctr"/>
                </a:tc>
                <a:tc>
                  <a:txBody>
                    <a:bodyPr/>
                    <a:lstStyle/>
                    <a:p>
                      <a:pPr algn="ctr" fontAlgn="ctr"/>
                      <a:r>
                        <a:rPr lang="ru-RU" sz="1800" b="1" i="0" u="none" strike="noStrike" dirty="0">
                          <a:solidFill>
                            <a:srgbClr val="000000"/>
                          </a:solidFill>
                          <a:latin typeface="+mn-lt"/>
                        </a:rPr>
                        <a:t>Дрвенасто-жбунаста вегетација, пољо. П са природном вегетацијом</a:t>
                      </a:r>
                    </a:p>
                  </a:txBody>
                  <a:tcPr marL="9525" marR="9525" marT="9525" marB="0" anchor="ctr"/>
                </a:tc>
                <a:tc>
                  <a:txBody>
                    <a:bodyPr/>
                    <a:lstStyle/>
                    <a:p>
                      <a:pPr algn="ctr" fontAlgn="ctr"/>
                      <a:r>
                        <a:rPr lang="en-US" sz="1800" b="1" i="0" u="none" strike="noStrike" dirty="0">
                          <a:solidFill>
                            <a:srgbClr val="000000"/>
                          </a:solidFill>
                          <a:latin typeface="+mn-lt"/>
                        </a:rPr>
                        <a:t>500-1000</a:t>
                      </a:r>
                    </a:p>
                  </a:txBody>
                  <a:tcPr marL="9525" marR="9525" marT="9525" marB="0" anchor="ctr"/>
                </a:tc>
              </a:tr>
              <a:tr h="1042995">
                <a:tc>
                  <a:txBody>
                    <a:bodyPr/>
                    <a:lstStyle/>
                    <a:p>
                      <a:pPr algn="ctr"/>
                      <a:endParaRPr lang="sr-Cyrl-RS" sz="1800" dirty="0" smtClean="0">
                        <a:latin typeface="+mn-lt"/>
                      </a:endParaRPr>
                    </a:p>
                    <a:p>
                      <a:pPr algn="ctr"/>
                      <a:endParaRPr lang="sr-Cyrl-RS" sz="1800" dirty="0" smtClean="0">
                        <a:latin typeface="+mn-lt"/>
                      </a:endParaRPr>
                    </a:p>
                    <a:p>
                      <a:pPr algn="ctr"/>
                      <a:r>
                        <a:rPr lang="sr-Cyrl-RS" sz="1800" b="1" dirty="0" smtClean="0">
                          <a:latin typeface="+mn-lt"/>
                        </a:rPr>
                        <a:t>2</a:t>
                      </a:r>
                      <a:endParaRPr lang="en-US" sz="1800" b="1" dirty="0">
                        <a:latin typeface="+mn-lt"/>
                      </a:endParaRPr>
                    </a:p>
                  </a:txBody>
                  <a:tcPr/>
                </a:tc>
                <a:tc>
                  <a:txBody>
                    <a:bodyPr/>
                    <a:lstStyle/>
                    <a:p>
                      <a:pPr algn="ctr" fontAlgn="ctr"/>
                      <a:r>
                        <a:rPr lang="en-US" sz="1800" b="1" i="0" u="none" strike="noStrike" dirty="0" smtClean="0">
                          <a:solidFill>
                            <a:srgbClr val="000000"/>
                          </a:solidFill>
                          <a:latin typeface="+mn-lt"/>
                        </a:rPr>
                        <a:t>67,5-112,5</a:t>
                      </a:r>
                      <a:endParaRPr lang="sr-Cyrl-RS" sz="1800" b="1" i="0" u="none" strike="noStrike" dirty="0" smtClean="0">
                        <a:solidFill>
                          <a:srgbClr val="000000"/>
                        </a:solidFill>
                        <a:latin typeface="+mn-lt"/>
                      </a:endParaRPr>
                    </a:p>
                    <a:p>
                      <a:pPr algn="ctr" fontAlgn="ctr"/>
                      <a:r>
                        <a:rPr lang="en-US" sz="1800" b="1" i="0" u="none" strike="noStrike" dirty="0" smtClean="0">
                          <a:solidFill>
                            <a:srgbClr val="000000"/>
                          </a:solidFill>
                          <a:latin typeface="+mn-lt"/>
                        </a:rPr>
                        <a:t> </a:t>
                      </a:r>
                      <a:r>
                        <a:rPr lang="en-US" sz="1800" b="1" i="0" u="none" strike="noStrike" dirty="0">
                          <a:solidFill>
                            <a:srgbClr val="000000"/>
                          </a:solidFill>
                          <a:latin typeface="+mn-lt"/>
                        </a:rPr>
                        <a:t>247,5-292,5</a:t>
                      </a:r>
                    </a:p>
                  </a:txBody>
                  <a:tcPr marL="9525" marR="9525" marT="9525" marB="0" anchor="ctr"/>
                </a:tc>
                <a:tc>
                  <a:txBody>
                    <a:bodyPr/>
                    <a:lstStyle/>
                    <a:p>
                      <a:pPr algn="ctr" fontAlgn="ctr"/>
                      <a:r>
                        <a:rPr lang="en-US" sz="1800" b="1" i="0" u="none" strike="noStrike" dirty="0">
                          <a:solidFill>
                            <a:srgbClr val="000000"/>
                          </a:solidFill>
                          <a:latin typeface="+mn-lt"/>
                        </a:rPr>
                        <a:t>20-30</a:t>
                      </a:r>
                    </a:p>
                  </a:txBody>
                  <a:tcPr marL="9525" marR="9525" marT="9525" marB="0" anchor="ctr"/>
                </a:tc>
                <a:tc>
                  <a:txBody>
                    <a:bodyPr/>
                    <a:lstStyle/>
                    <a:p>
                      <a:pPr algn="ctr" fontAlgn="ctr"/>
                      <a:r>
                        <a:rPr lang="sr-Cyrl-RS" sz="1800" b="1" i="0" u="none" strike="noStrike" dirty="0">
                          <a:solidFill>
                            <a:srgbClr val="000000"/>
                          </a:solidFill>
                          <a:latin typeface="+mn-lt"/>
                        </a:rPr>
                        <a:t>Ливаде и пашњаци</a:t>
                      </a:r>
                    </a:p>
                  </a:txBody>
                  <a:tcPr marL="9525" marR="9525" marT="9525" marB="0" anchor="ctr"/>
                </a:tc>
                <a:tc>
                  <a:txBody>
                    <a:bodyPr/>
                    <a:lstStyle/>
                    <a:p>
                      <a:pPr algn="ctr" fontAlgn="ctr"/>
                      <a:r>
                        <a:rPr lang="en-US" sz="1800" b="1" i="0" u="none" strike="noStrike" dirty="0">
                          <a:solidFill>
                            <a:srgbClr val="000000"/>
                          </a:solidFill>
                          <a:latin typeface="+mn-lt"/>
                        </a:rPr>
                        <a:t>1000-1500</a:t>
                      </a:r>
                    </a:p>
                  </a:txBody>
                  <a:tcPr marL="9525" marR="9525" marT="9525" marB="0" anchor="ctr"/>
                </a:tc>
              </a:tr>
              <a:tr h="1042995">
                <a:tc>
                  <a:txBody>
                    <a:bodyPr/>
                    <a:lstStyle/>
                    <a:p>
                      <a:pPr algn="ctr"/>
                      <a:endParaRPr lang="sr-Cyrl-RS" sz="1800" dirty="0" smtClean="0">
                        <a:latin typeface="+mn-lt"/>
                      </a:endParaRPr>
                    </a:p>
                    <a:p>
                      <a:pPr algn="ctr"/>
                      <a:endParaRPr lang="sr-Cyrl-RS" sz="1800" dirty="0" smtClean="0">
                        <a:latin typeface="+mn-lt"/>
                      </a:endParaRPr>
                    </a:p>
                    <a:p>
                      <a:pPr algn="ctr"/>
                      <a:r>
                        <a:rPr lang="sr-Cyrl-RS" sz="1800" b="1" dirty="0" smtClean="0">
                          <a:latin typeface="+mn-lt"/>
                        </a:rPr>
                        <a:t>1</a:t>
                      </a:r>
                      <a:endParaRPr lang="en-US" sz="1800" b="1" dirty="0">
                        <a:latin typeface="+mn-lt"/>
                      </a:endParaRPr>
                    </a:p>
                  </a:txBody>
                  <a:tcPr/>
                </a:tc>
                <a:tc>
                  <a:txBody>
                    <a:bodyPr/>
                    <a:lstStyle/>
                    <a:p>
                      <a:pPr algn="ctr" fontAlgn="ctr"/>
                      <a:r>
                        <a:rPr lang="en-US" sz="1800" b="1" i="0" u="none" strike="noStrike" dirty="0">
                          <a:solidFill>
                            <a:srgbClr val="000000"/>
                          </a:solidFill>
                          <a:latin typeface="+mn-lt"/>
                        </a:rPr>
                        <a:t>0-67,5    </a:t>
                      </a:r>
                      <a:endParaRPr lang="sr-Cyrl-RS" sz="1800" b="1" i="0" u="none" strike="noStrike" dirty="0" smtClean="0">
                        <a:solidFill>
                          <a:srgbClr val="000000"/>
                        </a:solidFill>
                        <a:latin typeface="+mn-lt"/>
                      </a:endParaRPr>
                    </a:p>
                    <a:p>
                      <a:pPr algn="ctr" fontAlgn="ctr"/>
                      <a:r>
                        <a:rPr lang="en-US" sz="1800" b="1" i="0" u="none" strike="noStrike" dirty="0" smtClean="0">
                          <a:solidFill>
                            <a:srgbClr val="000000"/>
                          </a:solidFill>
                          <a:latin typeface="+mn-lt"/>
                        </a:rPr>
                        <a:t> </a:t>
                      </a:r>
                      <a:r>
                        <a:rPr lang="en-US" sz="1800" b="1" i="0" u="none" strike="noStrike" dirty="0">
                          <a:solidFill>
                            <a:srgbClr val="000000"/>
                          </a:solidFill>
                          <a:latin typeface="+mn-lt"/>
                        </a:rPr>
                        <a:t>292,5-360</a:t>
                      </a:r>
                    </a:p>
                  </a:txBody>
                  <a:tcPr marL="9525" marR="9525" marT="9525" marB="0" anchor="ctr"/>
                </a:tc>
                <a:tc>
                  <a:txBody>
                    <a:bodyPr/>
                    <a:lstStyle/>
                    <a:p>
                      <a:pPr algn="ctr" fontAlgn="ctr"/>
                      <a:r>
                        <a:rPr lang="en-US" sz="1800" b="1" i="0" u="none" strike="noStrike" dirty="0">
                          <a:solidFill>
                            <a:srgbClr val="000000"/>
                          </a:solidFill>
                          <a:latin typeface="+mn-lt"/>
                        </a:rPr>
                        <a:t>&gt;30</a:t>
                      </a:r>
                    </a:p>
                  </a:txBody>
                  <a:tcPr marL="9525" marR="9525" marT="9525" marB="0" anchor="ctr"/>
                </a:tc>
                <a:tc>
                  <a:txBody>
                    <a:bodyPr/>
                    <a:lstStyle/>
                    <a:p>
                      <a:pPr algn="ctr" fontAlgn="ctr"/>
                      <a:r>
                        <a:rPr lang="sr-Cyrl-RS" sz="1800" b="1" i="0" u="none" strike="noStrike" dirty="0">
                          <a:solidFill>
                            <a:srgbClr val="000000"/>
                          </a:solidFill>
                          <a:latin typeface="+mn-lt"/>
                        </a:rPr>
                        <a:t>Насеље, водене површине, шуме</a:t>
                      </a:r>
                    </a:p>
                  </a:txBody>
                  <a:tcPr marL="9525" marR="9525" marT="9525" marB="0" anchor="ctr"/>
                </a:tc>
                <a:tc>
                  <a:txBody>
                    <a:bodyPr/>
                    <a:lstStyle/>
                    <a:p>
                      <a:pPr algn="ctr" fontAlgn="ctr"/>
                      <a:r>
                        <a:rPr lang="en-US" sz="1800" b="1" i="0" u="none" strike="noStrike" dirty="0">
                          <a:solidFill>
                            <a:srgbClr val="000000"/>
                          </a:solidFill>
                          <a:latin typeface="+mn-lt"/>
                        </a:rPr>
                        <a:t>&gt;1500</a:t>
                      </a:r>
                    </a:p>
                  </a:txBody>
                  <a:tcPr marL="9525" marR="9525" marT="9525" marB="0" anchor="ctr"/>
                </a:tc>
              </a:tr>
            </a:tbl>
          </a:graphicData>
        </a:graphic>
      </p:graphicFrame>
      <p:pic>
        <p:nvPicPr>
          <p:cNvPr id="28" name="Picture 27" descr="Povoljnost KROP.jpg"/>
          <p:cNvPicPr>
            <a:picLocks noChangeAspect="1"/>
          </p:cNvPicPr>
          <p:nvPr/>
        </p:nvPicPr>
        <p:blipFill>
          <a:blip r:embed="rId15" cstate="print"/>
          <a:stretch>
            <a:fillRect/>
          </a:stretch>
        </p:blipFill>
        <p:spPr>
          <a:xfrm>
            <a:off x="762693" y="30245112"/>
            <a:ext cx="7504176" cy="6291072"/>
          </a:xfrm>
          <a:prstGeom prst="rect">
            <a:avLst/>
          </a:prstGeom>
          <a:effectLst>
            <a:outerShdw blurRad="50800" dist="38100" dir="2700000" algn="tl" rotWithShape="0">
              <a:prstClr val="black">
                <a:alpha val="40000"/>
              </a:prstClr>
            </a:outerShdw>
          </a:effectLst>
        </p:spPr>
      </p:pic>
      <p:pic>
        <p:nvPicPr>
          <p:cNvPr id="29" name="Picture 28" descr="Povoljnost KROP.jpg"/>
          <p:cNvPicPr>
            <a:picLocks noChangeAspect="1"/>
          </p:cNvPicPr>
          <p:nvPr/>
        </p:nvPicPr>
        <p:blipFill>
          <a:blip r:embed="rId16" cstate="print"/>
          <a:stretch>
            <a:fillRect/>
          </a:stretch>
        </p:blipFill>
        <p:spPr>
          <a:xfrm>
            <a:off x="762693" y="23887130"/>
            <a:ext cx="7467600" cy="6217920"/>
          </a:xfrm>
          <a:prstGeom prst="rect">
            <a:avLst/>
          </a:prstGeom>
          <a:effectLst>
            <a:outerShdw blurRad="50800" dist="38100" dir="2700000" algn="tl" rotWithShape="0">
              <a:prstClr val="black">
                <a:alpha val="40000"/>
              </a:prstClr>
            </a:outerShdw>
          </a:effectLst>
        </p:spPr>
      </p:pic>
      <p:sp>
        <p:nvSpPr>
          <p:cNvPr id="30" name="TextBox 29"/>
          <p:cNvSpPr txBox="1"/>
          <p:nvPr/>
        </p:nvSpPr>
        <p:spPr>
          <a:xfrm>
            <a:off x="15121731" y="6027630"/>
            <a:ext cx="2007729" cy="307777"/>
          </a:xfrm>
          <a:prstGeom prst="rect">
            <a:avLst/>
          </a:prstGeom>
          <a:noFill/>
        </p:spPr>
        <p:txBody>
          <a:bodyPr wrap="none" rtlCol="0">
            <a:spAutoFit/>
          </a:bodyPr>
          <a:lstStyle/>
          <a:p>
            <a:r>
              <a:rPr lang="sr-Cyrl-RS" sz="1400" i="1" dirty="0" smtClean="0"/>
              <a:t>Експозиција</a:t>
            </a:r>
            <a:r>
              <a:rPr lang="sr-Cyrl-RS" sz="1400" dirty="0" smtClean="0"/>
              <a:t> </a:t>
            </a:r>
            <a:r>
              <a:rPr lang="sr-Cyrl-RS" sz="1400" i="1" dirty="0" smtClean="0"/>
              <a:t>рељефа:</a:t>
            </a:r>
            <a:endParaRPr lang="en-US" sz="1400" i="1" dirty="0"/>
          </a:p>
        </p:txBody>
      </p:sp>
      <p:sp>
        <p:nvSpPr>
          <p:cNvPr id="31" name="TextBox 30"/>
          <p:cNvSpPr txBox="1"/>
          <p:nvPr/>
        </p:nvSpPr>
        <p:spPr>
          <a:xfrm>
            <a:off x="15121731" y="12742802"/>
            <a:ext cx="1447832" cy="307777"/>
          </a:xfrm>
          <a:prstGeom prst="rect">
            <a:avLst/>
          </a:prstGeom>
          <a:noFill/>
        </p:spPr>
        <p:txBody>
          <a:bodyPr wrap="none" rtlCol="0">
            <a:spAutoFit/>
          </a:bodyPr>
          <a:lstStyle/>
          <a:p>
            <a:r>
              <a:rPr lang="sr-Cyrl-RS" sz="1400" i="1" dirty="0" smtClean="0"/>
              <a:t>Нагиб терена:</a:t>
            </a:r>
            <a:endParaRPr lang="en-US" sz="1400" i="1" dirty="0"/>
          </a:p>
        </p:txBody>
      </p:sp>
      <p:sp>
        <p:nvSpPr>
          <p:cNvPr id="32" name="TextBox 31"/>
          <p:cNvSpPr txBox="1"/>
          <p:nvPr/>
        </p:nvSpPr>
        <p:spPr>
          <a:xfrm>
            <a:off x="15121731" y="19600850"/>
            <a:ext cx="2474973" cy="307777"/>
          </a:xfrm>
          <a:prstGeom prst="rect">
            <a:avLst/>
          </a:prstGeom>
          <a:noFill/>
        </p:spPr>
        <p:txBody>
          <a:bodyPr wrap="none" rtlCol="0">
            <a:spAutoFit/>
          </a:bodyPr>
          <a:lstStyle/>
          <a:p>
            <a:r>
              <a:rPr lang="sr-Cyrl-RS" sz="1400" i="1" dirty="0" smtClean="0"/>
              <a:t>Оптимални </a:t>
            </a:r>
            <a:r>
              <a:rPr lang="sr-Cyrl-RS" sz="1400" i="1" smtClean="0"/>
              <a:t>нагиб терена:</a:t>
            </a:r>
            <a:endParaRPr lang="en-US" sz="1400" i="1" dirty="0"/>
          </a:p>
        </p:txBody>
      </p:sp>
      <p:sp>
        <p:nvSpPr>
          <p:cNvPr id="33" name="TextBox 32"/>
          <p:cNvSpPr txBox="1"/>
          <p:nvPr/>
        </p:nvSpPr>
        <p:spPr>
          <a:xfrm>
            <a:off x="15050293" y="26316022"/>
            <a:ext cx="2903102" cy="307777"/>
          </a:xfrm>
          <a:prstGeom prst="rect">
            <a:avLst/>
          </a:prstGeom>
          <a:noFill/>
        </p:spPr>
        <p:txBody>
          <a:bodyPr wrap="none" rtlCol="0">
            <a:spAutoFit/>
          </a:bodyPr>
          <a:lstStyle/>
          <a:p>
            <a:r>
              <a:rPr lang="en-US" sz="1400" i="1" dirty="0" smtClean="0"/>
              <a:t>CORINE</a:t>
            </a:r>
            <a:r>
              <a:rPr lang="sr-Cyrl-RS" sz="1400" i="1" dirty="0" smtClean="0"/>
              <a:t> вегетациони покривач:</a:t>
            </a:r>
            <a:endParaRPr lang="en-US" sz="1400" i="1" dirty="0"/>
          </a:p>
        </p:txBody>
      </p:sp>
      <p:sp>
        <p:nvSpPr>
          <p:cNvPr id="34" name="TextBox 33"/>
          <p:cNvSpPr txBox="1"/>
          <p:nvPr/>
        </p:nvSpPr>
        <p:spPr>
          <a:xfrm>
            <a:off x="15121731" y="33031194"/>
            <a:ext cx="2526654" cy="307777"/>
          </a:xfrm>
          <a:prstGeom prst="rect">
            <a:avLst/>
          </a:prstGeom>
          <a:noFill/>
        </p:spPr>
        <p:txBody>
          <a:bodyPr wrap="none" rtlCol="0">
            <a:spAutoFit/>
          </a:bodyPr>
          <a:lstStyle/>
          <a:p>
            <a:r>
              <a:rPr lang="sr-Cyrl-RS" sz="1400" i="1" dirty="0" smtClean="0"/>
              <a:t>Удаљеност саобраћајница:</a:t>
            </a:r>
            <a:endParaRPr lang="en-US" sz="1400" i="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17195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17195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3049</TotalTime>
  <Words>393</Words>
  <Application>Microsoft Office PowerPoint</Application>
  <PresentationFormat>Custom</PresentationFormat>
  <Paragraphs>143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yy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xx</dc:creator>
  <cp:lastModifiedBy>Iva</cp:lastModifiedBy>
  <cp:revision>136</cp:revision>
  <dcterms:created xsi:type="dcterms:W3CDTF">2006-11-08T09:38:49Z</dcterms:created>
  <dcterms:modified xsi:type="dcterms:W3CDTF">2015-11-14T18:13:59Z</dcterms:modified>
</cp:coreProperties>
</file>