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30243463" cy="4277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3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0066FF"/>
    <a:srgbClr val="006600"/>
    <a:srgbClr val="3333CC"/>
    <a:srgbClr val="6699FF"/>
    <a:srgbClr val="33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075" autoAdjust="0"/>
  </p:normalViewPr>
  <p:slideViewPr>
    <p:cSldViewPr>
      <p:cViewPr>
        <p:scale>
          <a:sx n="40" d="100"/>
          <a:sy n="40" d="100"/>
        </p:scale>
        <p:origin x="-360" y="30"/>
      </p:cViewPr>
      <p:guideLst>
        <p:guide orient="horz" pos="13473"/>
        <p:guide pos="9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0851F9-CC61-457E-8F16-DE3B81971659}" type="datetimeFigureOut">
              <a:rPr lang="en-US"/>
              <a:pPr>
                <a:defRPr/>
              </a:pPr>
              <a:t>16. Nov 2015.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A42B17-1FDE-42F8-9B73-2DD0A620F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491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A42B17-1FDE-42F8-9B73-2DD0A620FC2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6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838" y="7000875"/>
            <a:ext cx="22683787" cy="14890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22466300"/>
            <a:ext cx="22683787" cy="103266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F0FB-4645-45C6-9C51-11A0DCBC4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87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4C47-E53F-49A0-9BBF-7FBE81AF3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8138" y="1712913"/>
            <a:ext cx="6804025" cy="3649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300" y="1712913"/>
            <a:ext cx="20264438" cy="3649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0599-663F-467B-898D-E17FFB1BC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F853-C940-4174-AAE8-F299B7147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3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0" y="10663238"/>
            <a:ext cx="26084213" cy="177927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750" y="28624213"/>
            <a:ext cx="26084213" cy="93567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1ECE-E159-4F8E-8BF6-D7CAEA6D5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31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0" y="9980613"/>
            <a:ext cx="13533438" cy="2822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9980613"/>
            <a:ext cx="13535025" cy="2822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4E6AC-4947-473E-A6E0-6E2A309B8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63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2278063"/>
            <a:ext cx="26085800" cy="8266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800" y="10485438"/>
            <a:ext cx="12795250" cy="5138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800" y="15624175"/>
            <a:ext cx="12795250" cy="2298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1438" y="10485438"/>
            <a:ext cx="12857162" cy="5138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1438" y="15624175"/>
            <a:ext cx="12857162" cy="2298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38DB-1399-4D17-82AD-D6B693B62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77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201DF-3249-43D8-A801-6EFA97C49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2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4A03-C408-48E2-88E6-D3F48BDE4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6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2851150"/>
            <a:ext cx="9755188" cy="9980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163" y="6157913"/>
            <a:ext cx="15311437" cy="30397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00" y="12831763"/>
            <a:ext cx="9755188" cy="237728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6E96-1A6A-4805-9E65-8C2F5BABC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2851150"/>
            <a:ext cx="9755188" cy="9980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57163" y="6157913"/>
            <a:ext cx="15311437" cy="30397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00" y="12831763"/>
            <a:ext cx="9755188" cy="237728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A520-468B-47DD-8FAA-E86B14752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0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712913"/>
            <a:ext cx="27220863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9980613"/>
            <a:ext cx="27220863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1300" y="38952488"/>
            <a:ext cx="70580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defTabSz="4171950" eaLnBrk="1" hangingPunct="1">
              <a:defRPr sz="6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8952488"/>
            <a:ext cx="957738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ctr" defTabSz="4171950" eaLnBrk="1" hangingPunct="1">
              <a:defRPr sz="6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8952488"/>
            <a:ext cx="70580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r" defTabSz="4171950" eaLnBrk="1" hangingPunct="1">
              <a:defRPr sz="6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C9488D-02C6-498A-BAB5-C1C6F91E3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17195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2pPr>
      <a:lvl3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3pPr>
      <a:lvl4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4pPr>
      <a:lvl5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565275" indent="-1565275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313" indent="-1303338" algn="l" defTabSz="4171950" rtl="0" eaLnBrk="0" fontAlgn="base" hangingPunct="0">
        <a:spcBef>
          <a:spcPct val="20000"/>
        </a:spcBef>
        <a:spcAft>
          <a:spcPct val="0"/>
        </a:spcAft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4938" indent="-1042988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0913" indent="-1042988" algn="l" defTabSz="4171950" rtl="0" eaLnBrk="0" fontAlgn="base" hangingPunct="0">
        <a:spcBef>
          <a:spcPct val="20000"/>
        </a:spcBef>
        <a:spcAft>
          <a:spcPct val="0"/>
        </a:spcAft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8475" indent="-1044575" algn="l" defTabSz="4171950" rtl="0" eaLnBrk="0" fontAlgn="base" hangingPunct="0">
        <a:spcBef>
          <a:spcPct val="20000"/>
        </a:spcBef>
        <a:spcAft>
          <a:spcPct val="0"/>
        </a:spcAft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g"/><Relationship Id="rId18" Type="http://schemas.openxmlformats.org/officeDocument/2006/relationships/image" Target="../media/image12.jpeg"/><Relationship Id="rId26" Type="http://schemas.openxmlformats.org/officeDocument/2006/relationships/image" Target="../media/image20.jp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5.jpg"/><Relationship Id="rId34" Type="http://schemas.openxmlformats.org/officeDocument/2006/relationships/image" Target="../media/image28.jpg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17" Type="http://schemas.openxmlformats.org/officeDocument/2006/relationships/image" Target="../media/image11.jpg"/><Relationship Id="rId25" Type="http://schemas.openxmlformats.org/officeDocument/2006/relationships/image" Target="../media/image19.jpg"/><Relationship Id="rId33" Type="http://schemas.openxmlformats.org/officeDocument/2006/relationships/image" Target="../media/image27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image" Target="../media/image14.jpg"/><Relationship Id="rId29" Type="http://schemas.openxmlformats.org/officeDocument/2006/relationships/image" Target="../media/image23.jp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8.jpg"/><Relationship Id="rId32" Type="http://schemas.openxmlformats.org/officeDocument/2006/relationships/image" Target="../media/image26.jpg"/><Relationship Id="rId5" Type="http://schemas.openxmlformats.org/officeDocument/2006/relationships/image" Target="../media/image3.jpeg"/><Relationship Id="rId15" Type="http://schemas.openxmlformats.org/officeDocument/2006/relationships/image" Target="../media/image9.png"/><Relationship Id="rId23" Type="http://schemas.openxmlformats.org/officeDocument/2006/relationships/image" Target="../media/image17.jpg"/><Relationship Id="rId28" Type="http://schemas.openxmlformats.org/officeDocument/2006/relationships/image" Target="../media/image22.jpg"/><Relationship Id="rId36" Type="http://schemas.openxmlformats.org/officeDocument/2006/relationships/image" Target="../media/image30.jpg"/><Relationship Id="rId10" Type="http://schemas.openxmlformats.org/officeDocument/2006/relationships/image" Target="../media/image6.png"/><Relationship Id="rId19" Type="http://schemas.openxmlformats.org/officeDocument/2006/relationships/image" Target="../media/image13.jpg"/><Relationship Id="rId31" Type="http://schemas.openxmlformats.org/officeDocument/2006/relationships/image" Target="../media/image25.jpg"/><Relationship Id="rId4" Type="http://schemas.openxmlformats.org/officeDocument/2006/relationships/image" Target="../media/image2.png"/><Relationship Id="rId14" Type="http://schemas.openxmlformats.org/officeDocument/2006/relationships/image" Target="../media/image8.jpeg"/><Relationship Id="rId22" Type="http://schemas.openxmlformats.org/officeDocument/2006/relationships/image" Target="../media/image16.jpg"/><Relationship Id="rId27" Type="http://schemas.openxmlformats.org/officeDocument/2006/relationships/image" Target="../media/image21.jpg"/><Relationship Id="rId30" Type="http://schemas.openxmlformats.org/officeDocument/2006/relationships/image" Target="../media/image24.jpg"/><Relationship Id="rId35" Type="http://schemas.openxmlformats.org/officeDocument/2006/relationships/image" Target="../media/image29.jpg"/><Relationship Id="rId8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26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566" y="378619"/>
            <a:ext cx="2444750" cy="282098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580" name="Text Box 532"/>
          <p:cNvSpPr txBox="1">
            <a:spLocks noChangeArrowheads="1"/>
          </p:cNvSpPr>
          <p:nvPr/>
        </p:nvSpPr>
        <p:spPr bwMode="auto">
          <a:xfrm>
            <a:off x="2605268" y="3500438"/>
            <a:ext cx="250497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r-Cyrl-C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МОГУЋНОСТИ ПРИМЕНЕ </a:t>
            </a:r>
            <a:r>
              <a:rPr lang="sr-Latn-RS" altLang="en-US" sz="48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SLS-2 </a:t>
            </a:r>
            <a:r>
              <a:rPr lang="sr-Cyrl-R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 algn="ctr" eaLnBrk="1" hangingPunct="1">
              <a:defRPr/>
            </a:pPr>
            <a:r>
              <a:rPr lang="sr-Cyrl-R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ИЗРАДУ 3Д МОДЕЛА ЉУДСКОГ ЛИЦА</a:t>
            </a:r>
            <a:endParaRPr lang="en-US" altLang="en-US" sz="4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 Box 546"/>
          <p:cNvSpPr txBox="1">
            <a:spLocks noChangeArrowheads="1"/>
          </p:cNvSpPr>
          <p:nvPr/>
        </p:nvSpPr>
        <p:spPr bwMode="auto">
          <a:xfrm>
            <a:off x="2605267" y="7086701"/>
            <a:ext cx="250497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Студијски програм: Геодезија и геоинформатика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Инжењерска фотограметрија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Ментор: Проф. др Драган M. Михајловић, дипл.инж.геод.</a:t>
            </a:r>
            <a:endParaRPr kumimoji="1" lang="ru-RU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 Box 1660"/>
          <p:cNvSpPr txBox="1">
            <a:spLocks noChangeArrowheads="1"/>
          </p:cNvSpPr>
          <p:nvPr/>
        </p:nvSpPr>
        <p:spPr bwMode="auto">
          <a:xfrm>
            <a:off x="4627801" y="5412033"/>
            <a:ext cx="2095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ЈОВАН КОВАЧЕВИЋ</a:t>
            </a:r>
            <a:endParaRPr lang="en-US" altLang="en-US" sz="4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 Box 542"/>
          <p:cNvSpPr txBox="1">
            <a:spLocks noChangeArrowheads="1"/>
          </p:cNvSpPr>
          <p:nvPr/>
        </p:nvSpPr>
        <p:spPr bwMode="auto">
          <a:xfrm>
            <a:off x="10012151" y="762038"/>
            <a:ext cx="1023600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Универзитет у Београду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Грађевински факултет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 за геодезију и геоинформатику</a:t>
            </a:r>
            <a:endParaRPr lang="en-US" altLang="en-US" sz="4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Text Box 542"/>
          <p:cNvSpPr txBox="1">
            <a:spLocks noChangeArrowheads="1"/>
          </p:cNvSpPr>
          <p:nvPr/>
        </p:nvSpPr>
        <p:spPr bwMode="auto">
          <a:xfrm>
            <a:off x="23726124" y="39188540"/>
            <a:ext cx="57658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Универзитет у Београду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Грађевински факултет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18.11.2015.</a:t>
            </a:r>
          </a:p>
        </p:txBody>
      </p:sp>
      <p:pic>
        <p:nvPicPr>
          <p:cNvPr id="410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262" y="37630426"/>
            <a:ext cx="35734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1661"/>
          <p:cNvSpPr txBox="1">
            <a:spLocks noChangeArrowheads="1"/>
          </p:cNvSpPr>
          <p:nvPr/>
        </p:nvSpPr>
        <p:spPr bwMode="auto">
          <a:xfrm>
            <a:off x="14835187" y="6627813"/>
            <a:ext cx="1281985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sr-Cyrl-C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студије уписане 2012. године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1" lang="sr-Cyrl-C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студије завршене 2015. године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1" lang="sr-Cyrl-CS" altLang="en-US" sz="30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sr-Cyrl-C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студије уписане 2015. године</a:t>
            </a:r>
          </a:p>
        </p:txBody>
      </p:sp>
      <p:sp>
        <p:nvSpPr>
          <p:cNvPr id="4109" name="Text Box 1662"/>
          <p:cNvSpPr txBox="1">
            <a:spLocks noChangeArrowheads="1"/>
          </p:cNvSpPr>
          <p:nvPr/>
        </p:nvSpPr>
        <p:spPr bwMode="auto">
          <a:xfrm>
            <a:off x="22893570" y="6765131"/>
            <a:ext cx="47513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1950">
              <a:spcBef>
                <a:spcPct val="20000"/>
              </a:spcBef>
              <a:buChar char="•"/>
              <a:tabLst>
                <a:tab pos="33909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tabLst>
                <a:tab pos="3390900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tabLst>
                <a:tab pos="3390900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09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sr-Cyrl-C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Просечна оцена	</a:t>
            </a:r>
            <a:r>
              <a:rPr kumimoji="1" lang="sr-Cyrl-CS" alt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9,89</a:t>
            </a:r>
            <a:endParaRPr kumimoji="1" lang="sr-Cyrl-CS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4" name="Group 4103"/>
          <p:cNvGrpSpPr/>
          <p:nvPr/>
        </p:nvGrpSpPr>
        <p:grpSpPr>
          <a:xfrm>
            <a:off x="1747816" y="9429556"/>
            <a:ext cx="26714968" cy="2524748"/>
            <a:chOff x="1872258" y="9460826"/>
            <a:chExt cx="26714968" cy="2524748"/>
          </a:xfrm>
        </p:grpSpPr>
        <p:sp>
          <p:nvSpPr>
            <p:cNvPr id="53" name="Title 1"/>
            <p:cNvSpPr txBox="1">
              <a:spLocks/>
            </p:cNvSpPr>
            <p:nvPr/>
          </p:nvSpPr>
          <p:spPr bwMode="auto">
            <a:xfrm>
              <a:off x="1872258" y="9460826"/>
              <a:ext cx="26714967" cy="759125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417232" tIns="208616" rIns="417232" bIns="208616" numCol="1" anchor="ctr" anchorCtr="0" compatLnSpc="1">
              <a:prstTxWarp prst="textNoShape">
                <a:avLst/>
              </a:prstTxWarp>
              <a:noAutofit/>
            </a:bodyPr>
            <a:lstStyle>
              <a:lvl1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4572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9144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3716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8288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sr-Cyrl-RS" sz="36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Задатак синтезног рада</a:t>
              </a:r>
              <a:endPara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0" name="TextBox 16"/>
            <p:cNvSpPr txBox="1">
              <a:spLocks noChangeArrowheads="1"/>
            </p:cNvSpPr>
            <p:nvPr/>
          </p:nvSpPr>
          <p:spPr bwMode="auto">
            <a:xfrm>
              <a:off x="2016274" y="10261951"/>
              <a:ext cx="26426936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1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Упознавање са </a:t>
              </a:r>
              <a:r>
                <a:rPr lang="ru-RU" altLang="en-US" sz="26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Structured light </a:t>
              </a:r>
              <a:r>
                <a:rPr lang="ru-RU" altLang="en-US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техником, као представником </a:t>
              </a:r>
              <a:r>
                <a:rPr lang="ru-RU" altLang="en-US" sz="26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Range-imaging</a:t>
              </a:r>
              <a:r>
                <a:rPr lang="ru-RU" altLang="en-US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система за одређивање растојања до објекта посматрања бесконтактним путем. Презентовање карактеристика </a:t>
              </a:r>
              <a:r>
                <a:rPr lang="ru-RU" altLang="en-US" sz="26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DAVID SLS-2 </a:t>
              </a:r>
              <a:r>
                <a:rPr lang="ru-RU" altLang="en-US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система, са посебним освртом на компоненте и принцип рада система. Скенирања тест модела људског лица помоћу </a:t>
              </a:r>
              <a:r>
                <a:rPr lang="ru-RU" altLang="en-US" sz="26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DAVID SLS-2 </a:t>
              </a:r>
              <a:r>
                <a:rPr lang="ru-RU" altLang="en-US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 и генерисање 3Д модела на основу прикупљених скенова. Упоређивање генерисаних 3Д модела са „условно тачним“ 3Д моделом, са циљем утврђивања тачности и прецизности методе</a:t>
              </a:r>
              <a:r>
                <a:rPr lang="sr-Latn-RS" altLang="en-US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r-Cyrl-RS" altLang="en-US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као и оцене</a:t>
              </a:r>
              <a:r>
                <a:rPr lang="ru-RU" altLang="en-US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свеобухватне применљивости система у погледу поступка скенирања и генерисања 3Д модела.</a:t>
              </a:r>
              <a:endPara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872259" y="9470317"/>
              <a:ext cx="26714967" cy="25152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942" y="8126985"/>
            <a:ext cx="3810000" cy="1092200"/>
          </a:xfrm>
          <a:prstGeom prst="rect">
            <a:avLst/>
          </a:prstGeom>
        </p:spPr>
      </p:pic>
      <p:grpSp>
        <p:nvGrpSpPr>
          <p:cNvPr id="4096" name="Group 4095"/>
          <p:cNvGrpSpPr/>
          <p:nvPr/>
        </p:nvGrpSpPr>
        <p:grpSpPr>
          <a:xfrm>
            <a:off x="1891832" y="12174346"/>
            <a:ext cx="10701763" cy="9564115"/>
            <a:chOff x="2605268" y="12301232"/>
            <a:chExt cx="10429532" cy="9564115"/>
          </a:xfrm>
        </p:grpSpPr>
        <p:sp>
          <p:nvSpPr>
            <p:cNvPr id="47" name="Title 1"/>
            <p:cNvSpPr txBox="1">
              <a:spLocks/>
            </p:cNvSpPr>
            <p:nvPr/>
          </p:nvSpPr>
          <p:spPr bwMode="auto">
            <a:xfrm>
              <a:off x="2605269" y="12301232"/>
              <a:ext cx="10429531" cy="777483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417232" tIns="208616" rIns="417232" bIns="208616" numCol="1" anchor="ctr" anchorCtr="0" compatLnSpc="1">
              <a:prstTxWarp prst="textNoShape">
                <a:avLst/>
              </a:prstTxWarp>
              <a:noAutofit/>
            </a:bodyPr>
            <a:lstStyle>
              <a:lvl1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4572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9144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3716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8288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Теоријске основе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12806" y="13731349"/>
              <a:ext cx="10009112" cy="3958895"/>
              <a:chOff x="2736355" y="13609936"/>
              <a:chExt cx="10009112" cy="395889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74" r="-37234"/>
              <a:stretch/>
            </p:blipFill>
            <p:spPr>
              <a:xfrm>
                <a:off x="2736355" y="13609936"/>
                <a:ext cx="10009112" cy="39588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9937155" y="13820351"/>
                    <a:ext cx="2656817" cy="858377"/>
                  </a:xfrm>
                  <a:prstGeom prst="rect">
                    <a:avLst/>
                  </a:prstGeom>
                  <a:ln>
                    <a:solidFill>
                      <a:srgbClr val="C00000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ctg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37155" y="13820351"/>
                    <a:ext cx="2656817" cy="8583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solidFill>
                      <a:srgbClr val="C0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9937155" y="14991248"/>
                    <a:ext cx="2692917" cy="858377"/>
                  </a:xfrm>
                  <a:prstGeom prst="rect">
                    <a:avLst/>
                  </a:prstGeom>
                  <a:ln>
                    <a:solidFill>
                      <a:srgbClr val="C00000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37155" y="14991248"/>
                    <a:ext cx="2692917" cy="8583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solidFill>
                      <a:srgbClr val="C0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10002981" y="16165283"/>
                    <a:ext cx="2633157" cy="858377"/>
                  </a:xfrm>
                  <a:prstGeom prst="rect">
                    <a:avLst/>
                  </a:prstGeom>
                  <a:ln>
                    <a:solidFill>
                      <a:srgbClr val="C00000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ctg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2981" y="16165283"/>
                    <a:ext cx="2633157" cy="85837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solidFill>
                      <a:srgbClr val="C0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2812806" y="17995277"/>
              <a:ext cx="10012287" cy="3318968"/>
              <a:chOff x="2736355" y="17874157"/>
              <a:chExt cx="10012287" cy="331896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355" y="17874157"/>
                <a:ext cx="4920424" cy="331420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  <p:pic>
            <p:nvPicPr>
              <p:cNvPr id="15" name="Picture 14"/>
              <p:cNvPicPr preferRelativeResize="0"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3450" y="17874157"/>
                <a:ext cx="4965192" cy="111199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  <p:pic>
            <p:nvPicPr>
              <p:cNvPr id="29" name="Picture 28"/>
              <p:cNvPicPr preferRelativeResize="0"/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8" t="76505" r="7356" b="1122"/>
              <a:stretch/>
            </p:blipFill>
            <p:spPr bwMode="auto">
              <a:xfrm>
                <a:off x="7780090" y="19044627"/>
                <a:ext cx="4968552" cy="1008113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pic>
            <p:nvPicPr>
              <p:cNvPr id="30" name="Picture 29"/>
              <p:cNvPicPr preferRelativeResize="0"/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1" t="59696" r="3511" b="1518"/>
              <a:stretch/>
            </p:blipFill>
            <p:spPr bwMode="auto">
              <a:xfrm>
                <a:off x="7786268" y="20111219"/>
                <a:ext cx="4962374" cy="1081906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764140" y="13097201"/>
              <a:ext cx="101657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2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Structured light </a:t>
              </a:r>
              <a:r>
                <a:rPr lang="sr-Cyrl-RS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технике се базирају на примени активне триангулације</a:t>
              </a:r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605268" y="12301233"/>
              <a:ext cx="10429532" cy="956411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18704" y="21347979"/>
              <a:ext cx="4914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2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Геометрија </a:t>
              </a:r>
              <a:r>
                <a:rPr lang="ru-RU" altLang="en-US" sz="2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Structured light </a:t>
              </a:r>
              <a:r>
                <a:rPr lang="sr-Cyrl-RS" sz="2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технике</a:t>
              </a:r>
              <a:r>
                <a:rPr lang="sr-Cyrl-RS" sz="22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2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867398" y="21363101"/>
              <a:ext cx="49653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2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Различити типови шаблона (</a:t>
              </a:r>
              <a:r>
                <a:rPr lang="sr-Latn-RS" sz="22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pattern</a:t>
              </a:r>
              <a:r>
                <a:rPr lang="sr-Latn-RS" sz="22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2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891832" y="22050522"/>
            <a:ext cx="10701765" cy="19795474"/>
            <a:chOff x="2605267" y="22545654"/>
            <a:chExt cx="10429533" cy="19795474"/>
          </a:xfrm>
        </p:grpSpPr>
        <p:sp>
          <p:nvSpPr>
            <p:cNvPr id="39" name="Title 1"/>
            <p:cNvSpPr txBox="1">
              <a:spLocks/>
            </p:cNvSpPr>
            <p:nvPr/>
          </p:nvSpPr>
          <p:spPr bwMode="auto">
            <a:xfrm>
              <a:off x="2605269" y="22545654"/>
              <a:ext cx="10429531" cy="777483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417232" tIns="208616" rIns="417232" bIns="208616" numCol="1" anchor="ctr" anchorCtr="0" compatLnSpc="1">
              <a:prstTxWarp prst="textNoShape">
                <a:avLst/>
              </a:prstTxWarp>
              <a:noAutofit/>
            </a:bodyPr>
            <a:lstStyle>
              <a:lvl1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4572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9144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3716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8288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r-Cyrl-R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Поступак скенирања помоћу </a:t>
              </a:r>
              <a:r>
                <a:rPr lang="ru-RU" sz="32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DAVID SLS-2 </a:t>
              </a:r>
              <a:r>
                <a:rPr lang="ru-RU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</a:t>
              </a:r>
              <a:r>
                <a:rPr lang="sr-Cyrl-R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605267" y="22545654"/>
              <a:ext cx="10429532" cy="1979547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89391" y="23355915"/>
              <a:ext cx="10023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1.Поставка </a:t>
              </a:r>
              <a:r>
                <a:rPr lang="ru-RU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опреме и подешавање параметара пројектора и </a:t>
              </a:r>
              <a:r>
                <a:rPr lang="ru-RU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камере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89391" y="30544217"/>
              <a:ext cx="5488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Реализација скенирања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57521" y="26777909"/>
              <a:ext cx="366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Калибрација система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93383" y="34410796"/>
              <a:ext cx="507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Аквизиција текстуре</a:t>
              </a:r>
              <a:r>
                <a:rPr lang="sr-Latn-RS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sr-Cyrl-RS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опционо)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03495" y="34887974"/>
              <a:ext cx="8432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Фузија скенова (генерисање 3Д модела)</a:t>
              </a:r>
              <a:endParaRPr lang="ru-RU" b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3290" y="41701163"/>
              <a:ext cx="8432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Преглед и манипулација генерисаним 3Д моделом</a:t>
              </a:r>
              <a:endParaRPr lang="ru-RU" b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758195" y="23833093"/>
              <a:ext cx="10171724" cy="2929303"/>
              <a:chOff x="2758196" y="24003444"/>
              <a:chExt cx="10171724" cy="292930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871974" y="24003444"/>
                <a:ext cx="9981198" cy="2479101"/>
                <a:chOff x="14193215" y="23875509"/>
                <a:chExt cx="9928836" cy="2479101"/>
              </a:xfrm>
            </p:grpSpPr>
            <p:pic>
              <p:nvPicPr>
                <p:cNvPr id="5" name="Picture 4"/>
                <p:cNvPicPr>
                  <a:picLocks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86243" y="23880620"/>
                  <a:ext cx="3035808" cy="246888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193215" y="23885730"/>
                  <a:ext cx="3273265" cy="246888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359"/>
                <a:stretch/>
              </p:blipFill>
              <p:spPr>
                <a:xfrm>
                  <a:off x="17783136" y="23875509"/>
                  <a:ext cx="2986451" cy="246888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</p:grpSp>
          <p:sp>
            <p:nvSpPr>
              <p:cNvPr id="72" name="TextBox 71"/>
              <p:cNvSpPr txBox="1"/>
              <p:nvPr/>
            </p:nvSpPr>
            <p:spPr>
              <a:xfrm>
                <a:off x="2758196" y="26471104"/>
                <a:ext cx="35595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Поставка опреме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268661" y="26481437"/>
                <a:ext cx="33127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Подешавања у </a:t>
                </a:r>
                <a:r>
                  <a:rPr lang="sr-Latn-RS" sz="22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Windows</a:t>
                </a:r>
                <a:r>
                  <a:rPr lang="sr-Latn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762162" y="26501860"/>
                <a:ext cx="31677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Подешавања у</a:t>
                </a:r>
                <a:r>
                  <a:rPr lang="sr-Latn-RS" sz="22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софтверу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056867" y="27255087"/>
              <a:ext cx="9621058" cy="3273617"/>
              <a:chOff x="3056868" y="27476353"/>
              <a:chExt cx="9621058" cy="327361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056869" y="27476353"/>
                <a:ext cx="9621057" cy="2486957"/>
                <a:chOff x="4069956" y="27290484"/>
                <a:chExt cx="9621057" cy="2486957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04749" y="27308561"/>
                  <a:ext cx="3031639" cy="246888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473"/>
                <a:stretch/>
              </p:blipFill>
              <p:spPr>
                <a:xfrm>
                  <a:off x="4069956" y="27290484"/>
                  <a:ext cx="2950782" cy="246888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0399" y="27299523"/>
                  <a:ext cx="3070614" cy="246888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</p:grpSp>
          <p:sp>
            <p:nvSpPr>
              <p:cNvPr id="76" name="TextBox 75"/>
              <p:cNvSpPr txBox="1"/>
              <p:nvPr/>
            </p:nvSpPr>
            <p:spPr>
              <a:xfrm>
                <a:off x="3056868" y="29923526"/>
                <a:ext cx="29507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Поставка </a:t>
                </a:r>
              </a:p>
              <a:p>
                <a:pPr algn="ctr"/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калибрационог </a:t>
                </a:r>
                <a:r>
                  <a:rPr lang="sr-Latn-RS" sz="22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grid</a:t>
                </a:r>
                <a:r>
                  <a:rPr lang="sr-Latn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291662" y="29980529"/>
                <a:ext cx="30316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Фино подешавање параметара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9607312" y="29953680"/>
                <a:ext cx="30706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Извештај успешно извршене калибрације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769769" y="31021395"/>
              <a:ext cx="10094977" cy="3373888"/>
              <a:chOff x="2769769" y="31342196"/>
              <a:chExt cx="10094977" cy="337388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" b="3439"/>
              <a:stretch/>
            </p:blipFill>
            <p:spPr>
              <a:xfrm>
                <a:off x="2769770" y="31342196"/>
                <a:ext cx="10094976" cy="291925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2769769" y="34285197"/>
                <a:ext cx="100834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2Д аранжирани скенови </a:t>
                </a:r>
                <a:r>
                  <a:rPr lang="ru-RU" sz="2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 бољег прегледа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749374" y="35365152"/>
              <a:ext cx="10103796" cy="6320499"/>
              <a:chOff x="2749374" y="35813491"/>
              <a:chExt cx="10103796" cy="632049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758194" y="35813491"/>
                <a:ext cx="10094976" cy="5508064"/>
                <a:chOff x="2799541" y="33400866"/>
                <a:chExt cx="10094976" cy="5508064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328741" y="36161272"/>
                  <a:ext cx="6823114" cy="2747658"/>
                  <a:chOff x="17029284" y="32357046"/>
                  <a:chExt cx="6823114" cy="2747658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4" r="442"/>
                  <a:stretch/>
                </p:blipFill>
                <p:spPr>
                  <a:xfrm>
                    <a:off x="17029284" y="32361504"/>
                    <a:ext cx="3125037" cy="2743200"/>
                  </a:xfrm>
                  <a:prstGeom prst="rect">
                    <a:avLst/>
                  </a:prstGeom>
                  <a:ln>
                    <a:solidFill>
                      <a:srgbClr val="C00000"/>
                    </a:solidFill>
                  </a:ln>
                </p:spPr>
              </p:pic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710846" y="32357046"/>
                    <a:ext cx="3141552" cy="2743200"/>
                  </a:xfrm>
                  <a:prstGeom prst="rect">
                    <a:avLst/>
                  </a:prstGeom>
                  <a:ln>
                    <a:solidFill>
                      <a:srgbClr val="C00000"/>
                    </a:solidFill>
                  </a:ln>
                </p:spPr>
              </p:pic>
            </p:grpSp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9541" y="33400866"/>
                  <a:ext cx="10094976" cy="2288388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</p:grpSp>
          <p:sp>
            <p:nvSpPr>
              <p:cNvPr id="83" name="TextBox 82"/>
              <p:cNvSpPr txBox="1"/>
              <p:nvPr/>
            </p:nvSpPr>
            <p:spPr>
              <a:xfrm>
                <a:off x="2749374" y="38108996"/>
                <a:ext cx="100834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Поступак слободног поравнања два скена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300364" y="41364549"/>
                <a:ext cx="31250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Скенови након успешно извршеног поравнања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68956" y="41325578"/>
                <a:ext cx="315452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Резултујући модел након фузије </a:t>
                </a:r>
                <a:r>
                  <a:rPr lang="sr-Cyrl-RS" sz="2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скенова</a:t>
                </a:r>
                <a:endParaRPr lang="en-US" sz="2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4" name="Title 1"/>
          <p:cNvSpPr txBox="1">
            <a:spLocks/>
          </p:cNvSpPr>
          <p:nvPr/>
        </p:nvSpPr>
        <p:spPr bwMode="auto">
          <a:xfrm>
            <a:off x="13206828" y="17248630"/>
            <a:ext cx="15114780" cy="759125"/>
          </a:xfrm>
          <a:prstGeom prst="rect">
            <a:avLst/>
          </a:prstGeom>
          <a:solidFill>
            <a:srgbClr val="C00000">
              <a:alpha val="70000"/>
            </a:srgb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  <a:noAutofit/>
          </a:bodyPr>
          <a:lstStyle>
            <a:lvl1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Експериментални део рада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3206828" y="17243324"/>
            <a:ext cx="15114780" cy="99082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32" name="Group 4131"/>
          <p:cNvGrpSpPr/>
          <p:nvPr/>
        </p:nvGrpSpPr>
        <p:grpSpPr>
          <a:xfrm>
            <a:off x="13199496" y="12175613"/>
            <a:ext cx="15114780" cy="4719392"/>
            <a:chOff x="13452563" y="12473615"/>
            <a:chExt cx="14276056" cy="4719392"/>
          </a:xfrm>
        </p:grpSpPr>
        <p:sp>
          <p:nvSpPr>
            <p:cNvPr id="130" name="Title 1"/>
            <p:cNvSpPr txBox="1">
              <a:spLocks/>
            </p:cNvSpPr>
            <p:nvPr/>
          </p:nvSpPr>
          <p:spPr bwMode="auto">
            <a:xfrm>
              <a:off x="13452563" y="12473615"/>
              <a:ext cx="14276056" cy="759125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417232" tIns="208616" rIns="417232" bIns="208616" numCol="1" anchor="ctr" anchorCtr="0" compatLnSpc="1">
              <a:prstTxWarp prst="textNoShape">
                <a:avLst/>
              </a:prstTxWarp>
              <a:noAutofit/>
            </a:bodyPr>
            <a:lstStyle>
              <a:lvl1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algn="ctr" defTabSz="4171950" rtl="0" eaLnBrk="0" fontAlgn="base" hangingPunct="0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4572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9144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3716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828800" algn="ctr" defTabSz="4171950" rtl="0" fontAlgn="base">
                <a:spcBef>
                  <a:spcPct val="0"/>
                </a:spcBef>
                <a:spcAft>
                  <a:spcPct val="0"/>
                </a:spcAft>
                <a:defRPr sz="20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Компоненте </a:t>
              </a: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DAVID SLS-2 </a:t>
              </a:r>
              <a:r>
                <a:rPr lang="ru-RU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30" name="Group 4129"/>
            <p:cNvGrpSpPr/>
            <p:nvPr/>
          </p:nvGrpSpPr>
          <p:grpSpPr>
            <a:xfrm>
              <a:off x="13452563" y="12485540"/>
              <a:ext cx="14276056" cy="4707467"/>
              <a:chOff x="13452563" y="12485540"/>
              <a:chExt cx="14276056" cy="4707467"/>
            </a:xfrm>
          </p:grpSpPr>
          <p:grpSp>
            <p:nvGrpSpPr>
              <p:cNvPr id="4129" name="Group 4128"/>
              <p:cNvGrpSpPr/>
              <p:nvPr/>
            </p:nvGrpSpPr>
            <p:grpSpPr>
              <a:xfrm>
                <a:off x="14244899" y="13368409"/>
                <a:ext cx="12974612" cy="3606261"/>
                <a:chOff x="14244899" y="13368409"/>
                <a:chExt cx="12974612" cy="3606261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95" t="8618" r="16673" b="5767"/>
                <a:stretch/>
              </p:blipFill>
              <p:spPr>
                <a:xfrm>
                  <a:off x="22971039" y="13368409"/>
                  <a:ext cx="4248472" cy="3606261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14244899" y="13453522"/>
                  <a:ext cx="8363810" cy="3400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DAVID SLS-2 </a:t>
                  </a:r>
                  <a:r>
                    <a:rPr lang="sr-Cyrl-RS" sz="26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садржи следеће компоненте:</a:t>
                  </a:r>
                </a:p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sr-Cyrl-RS" sz="2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Видео пројектор;</a:t>
                  </a:r>
                </a:p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sr-Cyrl-RS" sz="2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Камера (индустријска) са сочивима високог квалитета;</a:t>
                  </a:r>
                </a:p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en-US" sz="22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USB</a:t>
                  </a:r>
                  <a:r>
                    <a:rPr lang="en-US" sz="2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sr-Cyrl-RS" sz="2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флеш меморију са </a:t>
                  </a:r>
                  <a:r>
                    <a:rPr lang="en-US" sz="22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DAVID 3D Scanner Pro Edition </a:t>
                  </a:r>
                  <a:r>
                    <a:rPr lang="sr-Cyrl-RS" sz="2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софтвером и драјверима за камеру;</a:t>
                  </a:r>
                </a:p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sr-Cyrl-RS" sz="2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Калибрационе плоче;</a:t>
                  </a:r>
                </a:p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sr-Cyrl-RS" sz="2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Остала опрема (троножац за камеру, базна шина, кабл за напајање, </a:t>
                  </a:r>
                  <a:r>
                    <a:rPr lang="en-US" sz="22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VGI/HDMI</a:t>
                  </a:r>
                  <a:r>
                    <a:rPr lang="en-US" sz="2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sr-Cyrl-RS" sz="2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кабл, заштитна торба, штампана упутства за употребу ...);</a:t>
                  </a:r>
                </a:p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sr-Cyrl-RS" sz="220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Рачунарска подршка</a:t>
                  </a:r>
                  <a:endParaRPr lang="sr-Cyrl-RS" sz="2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Rectangle 33"/>
              <p:cNvSpPr/>
              <p:nvPr/>
            </p:nvSpPr>
            <p:spPr bwMode="auto">
              <a:xfrm>
                <a:off x="13452563" y="12485540"/>
                <a:ext cx="14276056" cy="47074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719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9" name="Subtitle 2"/>
          <p:cNvSpPr>
            <a:spLocks noGrp="1"/>
          </p:cNvSpPr>
          <p:nvPr>
            <p:ph type="subTitle" idx="1"/>
          </p:nvPr>
        </p:nvSpPr>
        <p:spPr>
          <a:xfrm>
            <a:off x="13206828" y="18035173"/>
            <a:ext cx="15114780" cy="342946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експерименталног дела рада, извршено је скенирање модела људског лица, како би се из резултата скенирања формирали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3Д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експерименту је коришћена </a:t>
            </a:r>
            <a:r>
              <a:rPr lang="en-US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BASLER acA2500-14gc </a:t>
            </a:r>
            <a:r>
              <a:rPr lang="sr-Cyrl-R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индустријска камера са одговарајућим објективом и пратећим софтвером и </a:t>
            </a:r>
            <a:r>
              <a:rPr lang="en-US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 W3000 </a:t>
            </a:r>
            <a:r>
              <a:rPr lang="sr-Cyrl-R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пројектор и рачунар </a:t>
            </a:r>
            <a:r>
              <a:rPr lang="en-US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 Pavilion g6-2003sm</a:t>
            </a:r>
            <a:r>
              <a:rPr lang="sr-Cyrl-R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извршен 11. 12. и 13. јула 2015. године, а обрада података и доношење закључака на основу анализа резултата је рађена у септембру исте године.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4114"/>
          <p:cNvGrpSpPr/>
          <p:nvPr/>
        </p:nvGrpSpPr>
        <p:grpSpPr>
          <a:xfrm>
            <a:off x="13478552" y="21286791"/>
            <a:ext cx="14556127" cy="2640449"/>
            <a:chOff x="13839602" y="21769078"/>
            <a:chExt cx="13732606" cy="2640449"/>
          </a:xfrm>
        </p:grpSpPr>
        <p:pic>
          <p:nvPicPr>
            <p:cNvPr id="4112" name="Picture 4111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7565" y="21785199"/>
              <a:ext cx="1794643" cy="2624328"/>
            </a:xfrm>
            <a:prstGeom prst="rect">
              <a:avLst/>
            </a:prstGeom>
          </p:spPr>
        </p:pic>
        <p:pic>
          <p:nvPicPr>
            <p:cNvPr id="4113" name="Picture 4112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9602" y="21769748"/>
              <a:ext cx="9599870" cy="2622988"/>
            </a:xfrm>
            <a:prstGeom prst="rect">
              <a:avLst/>
            </a:prstGeom>
          </p:spPr>
        </p:pic>
        <p:pic>
          <p:nvPicPr>
            <p:cNvPr id="4114" name="Picture 4113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1197" y="21769078"/>
              <a:ext cx="1794643" cy="2624328"/>
            </a:xfrm>
            <a:prstGeom prst="rect">
              <a:avLst/>
            </a:prstGeom>
          </p:spPr>
        </p:pic>
      </p:grpSp>
      <p:sp>
        <p:nvSpPr>
          <p:cNvPr id="4116" name="TextBox 4115"/>
          <p:cNvSpPr txBox="1"/>
          <p:nvPr/>
        </p:nvSpPr>
        <p:spPr>
          <a:xfrm>
            <a:off x="13478552" y="23910449"/>
            <a:ext cx="1455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модел лица скениран у различитим положајима (леви </a:t>
            </a:r>
            <a:r>
              <a:rPr lang="ru-RU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профил, леви полупрофил, анфас, десни полупрофил, десни профил</a:t>
            </a:r>
            <a:r>
              <a:rPr lang="ru-RU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скенови након поравнања и коначни фузиони 3д модел</a:t>
            </a:r>
            <a:endParaRPr lang="ru-RU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Subtitle 2"/>
          <p:cNvSpPr txBox="1">
            <a:spLocks/>
          </p:cNvSpPr>
          <p:nvPr/>
        </p:nvSpPr>
        <p:spPr bwMode="auto">
          <a:xfrm>
            <a:off x="13202310" y="24702571"/>
            <a:ext cx="15119298" cy="242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17195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17195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17195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17195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17195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Скенирање је рађено у две резолуције (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2590 px ∙ 1942 px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 fps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1600 px ∙ 1200 px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 fps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У свакој резолуцији је вршено скенирање у три серије, са различитим оријентацијама тест модела лица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тачан модел је генерисан из свих скенова у вишој резолуцији (11 укупно) и са њим су поређени сви генерисани модели</a:t>
            </a:r>
          </a:p>
        </p:txBody>
      </p:sp>
      <p:sp>
        <p:nvSpPr>
          <p:cNvPr id="106" name="Title 1"/>
          <p:cNvSpPr txBox="1">
            <a:spLocks/>
          </p:cNvSpPr>
          <p:nvPr/>
        </p:nvSpPr>
        <p:spPr bwMode="auto">
          <a:xfrm>
            <a:off x="13149692" y="27495433"/>
            <a:ext cx="15149629" cy="759125"/>
          </a:xfrm>
          <a:prstGeom prst="rect">
            <a:avLst/>
          </a:prstGeom>
          <a:solidFill>
            <a:srgbClr val="C00000">
              <a:alpha val="70000"/>
            </a:srgb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  <a:noAutofit/>
          </a:bodyPr>
          <a:lstStyle>
            <a:lvl1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поређења</a:t>
            </a:r>
            <a:r>
              <a:rPr lang="sr-Latn-R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генерисаних</a:t>
            </a: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модела са </a:t>
            </a:r>
            <a:r>
              <a:rPr lang="sr-Latn-R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тачним</a:t>
            </a:r>
            <a:r>
              <a:rPr lang="sr-Latn-R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моделом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3149692" y="27514341"/>
            <a:ext cx="15149629" cy="80218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38" name="Group 4137"/>
          <p:cNvGrpSpPr/>
          <p:nvPr/>
        </p:nvGrpSpPr>
        <p:grpSpPr>
          <a:xfrm>
            <a:off x="13454951" y="28392709"/>
            <a:ext cx="14573961" cy="3234281"/>
            <a:chOff x="13376520" y="29416622"/>
            <a:chExt cx="14573961" cy="3234281"/>
          </a:xfrm>
        </p:grpSpPr>
        <p:pic>
          <p:nvPicPr>
            <p:cNvPr id="4126" name="Picture 4125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520" y="29427870"/>
              <a:ext cx="4735361" cy="2743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4127" name="Picture 4126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5820" y="29438899"/>
              <a:ext cx="4735361" cy="2743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4128" name="Picture 4127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5120" y="29416622"/>
              <a:ext cx="4735361" cy="2743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3" name="TextBox 132"/>
            <p:cNvSpPr txBox="1"/>
            <p:nvPr/>
          </p:nvSpPr>
          <p:spPr>
            <a:xfrm>
              <a:off x="13376520" y="32189238"/>
              <a:ext cx="1457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Поређење модела више резолуције (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2590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px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∙ 1942 </a:t>
              </a:r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px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fps)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34" name="Picture 413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432" y="32049060"/>
            <a:ext cx="4735361" cy="27432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135" name="Picture 413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253" y="32036309"/>
            <a:ext cx="4735361" cy="2743200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4139" name="Group 4138"/>
          <p:cNvGrpSpPr/>
          <p:nvPr/>
        </p:nvGrpSpPr>
        <p:grpSpPr>
          <a:xfrm>
            <a:off x="13454951" y="32045668"/>
            <a:ext cx="14590840" cy="3330049"/>
            <a:chOff x="13474397" y="33025638"/>
            <a:chExt cx="14590840" cy="3330049"/>
          </a:xfrm>
        </p:grpSpPr>
        <p:sp>
          <p:nvSpPr>
            <p:cNvPr id="137" name="TextBox 136"/>
            <p:cNvSpPr txBox="1"/>
            <p:nvPr/>
          </p:nvSpPr>
          <p:spPr>
            <a:xfrm>
              <a:off x="13474397" y="35894022"/>
              <a:ext cx="14557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Поређење </a:t>
              </a:r>
              <a:r>
                <a:rPr lang="sr-Cyrl-R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модела ниже резолуције (</a:t>
              </a:r>
              <a:r>
                <a:rPr lang="sr-Cyrl-RS" sz="2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1600</a:t>
              </a:r>
              <a:r>
                <a:rPr lang="en-US" sz="2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px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∙ </a:t>
              </a:r>
              <a:r>
                <a:rPr lang="sr-Cyrl-RS" sz="2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1200</a:t>
              </a:r>
              <a:r>
                <a:rPr lang="en-US" sz="2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px</a:t>
              </a:r>
              <a:r>
                <a:rPr lang="ru-RU" sz="2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2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fps)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37" name="Group 4136"/>
            <p:cNvGrpSpPr/>
            <p:nvPr/>
          </p:nvGrpSpPr>
          <p:grpSpPr>
            <a:xfrm>
              <a:off x="13474397" y="33025638"/>
              <a:ext cx="14590840" cy="2755951"/>
              <a:chOff x="13376520" y="33023683"/>
              <a:chExt cx="14590840" cy="2755951"/>
            </a:xfrm>
          </p:grpSpPr>
          <p:pic>
            <p:nvPicPr>
              <p:cNvPr id="4136" name="Picture 4135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6520" y="33023683"/>
                <a:ext cx="4735361" cy="2743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31999" y="33036434"/>
                <a:ext cx="4735361" cy="2743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95820" y="33023683"/>
                <a:ext cx="4735361" cy="2743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p:grpSp>
      </p:grpSp>
      <p:sp>
        <p:nvSpPr>
          <p:cNvPr id="144" name="Title 1"/>
          <p:cNvSpPr txBox="1">
            <a:spLocks/>
          </p:cNvSpPr>
          <p:nvPr/>
        </p:nvSpPr>
        <p:spPr bwMode="auto">
          <a:xfrm>
            <a:off x="13110266" y="35930090"/>
            <a:ext cx="10200164" cy="759125"/>
          </a:xfrm>
          <a:prstGeom prst="rect">
            <a:avLst/>
          </a:prstGeom>
          <a:solidFill>
            <a:srgbClr val="C00000">
              <a:alpha val="70000"/>
            </a:srgb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  <a:noAutofit/>
          </a:bodyPr>
          <a:lstStyle>
            <a:lvl1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13110266" y="35924783"/>
            <a:ext cx="10200164" cy="59212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10266" y="36689215"/>
            <a:ext cx="102001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Structured light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 имплементирана у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DAVID SLS-2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у погледу начина скенирања, обраде података и добијања резултата представља комплетно решење за израду 3Д модела и без проблема се може искористити и за израду 3Д модела људског лица. </a:t>
            </a:r>
            <a:endParaRPr lang="sr-Latn-R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Захваљујући веома високој прецизности и тачности модела која је испод милиметарске, модели генерисани овом методом и техником могу имати веома широк спектар примене. </a:t>
            </a:r>
            <a:endParaRPr lang="sr-Latn-R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Тренутно, број струка које користе ову методу није значајан и базира се на пионирским активностима, али уз све предности које метода пружа и веома малу цену система, експанзија и већа примена у будућности свакако није неочекивана.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666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Times New Roman</vt:lpstr>
      <vt:lpstr>1_Default Design</vt:lpstr>
      <vt:lpstr>PowerPoint Presentation</vt:lpstr>
    </vt:vector>
  </TitlesOfParts>
  <Company>yy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</dc:creator>
  <cp:lastModifiedBy>Jovan</cp:lastModifiedBy>
  <cp:revision>264</cp:revision>
  <dcterms:created xsi:type="dcterms:W3CDTF">2006-11-08T09:38:49Z</dcterms:created>
  <dcterms:modified xsi:type="dcterms:W3CDTF">2015-11-16T14:38:18Z</dcterms:modified>
</cp:coreProperties>
</file>