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6" r:id="rId3"/>
    <p:sldId id="258" r:id="rId4"/>
    <p:sldId id="257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7" r:id="rId20"/>
    <p:sldId id="279" r:id="rId21"/>
    <p:sldId id="280" r:id="rId22"/>
    <p:sldId id="278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9" autoAdjust="0"/>
  </p:normalViewPr>
  <p:slideViewPr>
    <p:cSldViewPr>
      <p:cViewPr>
        <p:scale>
          <a:sx n="100" d="100"/>
          <a:sy n="100" d="100"/>
        </p:scale>
        <p:origin x="-1944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r-Latn-R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rgbClr val="FFFF89"/>
              </a:solidFill>
            </c:spPr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Sheet2!$B$2:$B$5</c:f>
              <c:strCache>
                <c:ptCount val="4"/>
                <c:pt idx="0">
                  <c:v>Кукуруз</c:v>
                </c:pt>
                <c:pt idx="1">
                  <c:v>Пшеница</c:v>
                </c:pt>
                <c:pt idx="2">
                  <c:v>Соја</c:v>
                </c:pt>
                <c:pt idx="3">
                  <c:v>Шума</c:v>
                </c:pt>
              </c:strCache>
            </c:strRef>
          </c:cat>
          <c:val>
            <c:numRef>
              <c:f>Sheet2!$E$2:$E$5</c:f>
              <c:numCache>
                <c:formatCode>0%</c:formatCode>
                <c:ptCount val="4"/>
                <c:pt idx="0">
                  <c:v>0.17663296099772594</c:v>
                </c:pt>
                <c:pt idx="1">
                  <c:v>0.12912083982894493</c:v>
                </c:pt>
                <c:pt idx="2">
                  <c:v>8.1236859794905539E-2</c:v>
                </c:pt>
                <c:pt idx="3">
                  <c:v>8.9031593701282913E-2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sr-Latn-R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CAC53C-C716-4328-8B4B-FAE560B5A4A0}" type="doc">
      <dgm:prSet loTypeId="urn:microsoft.com/office/officeart/2005/8/layout/radial3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FB3163F-513C-448C-9385-14E40BD3C441}">
      <dgm:prSet phldrT="[Text]"/>
      <dgm:spPr/>
      <dgm:t>
        <a:bodyPr/>
        <a:lstStyle/>
        <a:p>
          <a:r>
            <a:rPr lang="sr-Cyrl-RS" dirty="0" smtClean="0"/>
            <a:t>ГИС</a:t>
          </a:r>
          <a:endParaRPr lang="en-US" dirty="0"/>
        </a:p>
      </dgm:t>
    </dgm:pt>
    <dgm:pt modelId="{081D640E-B8F7-4F8E-A5DD-F12D5073B8D4}" type="parTrans" cxnId="{043D531E-2B9E-4943-B7D7-D4EF000C8BAD}">
      <dgm:prSet/>
      <dgm:spPr/>
      <dgm:t>
        <a:bodyPr/>
        <a:lstStyle/>
        <a:p>
          <a:endParaRPr lang="en-US"/>
        </a:p>
      </dgm:t>
    </dgm:pt>
    <dgm:pt modelId="{7E0B8030-23A6-4F54-98A2-4460678081A0}" type="sibTrans" cxnId="{043D531E-2B9E-4943-B7D7-D4EF000C8BAD}">
      <dgm:prSet/>
      <dgm:spPr/>
      <dgm:t>
        <a:bodyPr/>
        <a:lstStyle/>
        <a:p>
          <a:endParaRPr lang="en-US"/>
        </a:p>
      </dgm:t>
    </dgm:pt>
    <dgm:pt modelId="{73A2FA43-6CF6-491E-88E0-38186A3000CA}">
      <dgm:prSet phldrT="[Text]"/>
      <dgm:spPr/>
      <dgm:t>
        <a:bodyPr/>
        <a:lstStyle/>
        <a:p>
          <a:r>
            <a:rPr lang="sr-Cyrl-RS" dirty="0" smtClean="0"/>
            <a:t>Катастар</a:t>
          </a:r>
          <a:endParaRPr lang="en-US" dirty="0"/>
        </a:p>
      </dgm:t>
    </dgm:pt>
    <dgm:pt modelId="{7C0E490A-FDE9-444B-BFEB-F0F82ABF05C2}" type="parTrans" cxnId="{B58A1E97-6B4C-441B-8807-EB12784E7EBC}">
      <dgm:prSet/>
      <dgm:spPr/>
      <dgm:t>
        <a:bodyPr/>
        <a:lstStyle/>
        <a:p>
          <a:endParaRPr lang="en-US"/>
        </a:p>
      </dgm:t>
    </dgm:pt>
    <dgm:pt modelId="{B2E791BE-6B84-47A5-9550-E52B53F78F8D}" type="sibTrans" cxnId="{B58A1E97-6B4C-441B-8807-EB12784E7EBC}">
      <dgm:prSet/>
      <dgm:spPr/>
      <dgm:t>
        <a:bodyPr/>
        <a:lstStyle/>
        <a:p>
          <a:endParaRPr lang="en-US"/>
        </a:p>
      </dgm:t>
    </dgm:pt>
    <dgm:pt modelId="{3749A459-9C41-476F-8C99-117625B1DBB8}">
      <dgm:prSet phldrT="[Text]"/>
      <dgm:spPr/>
      <dgm:t>
        <a:bodyPr/>
        <a:lstStyle/>
        <a:p>
          <a:r>
            <a:rPr lang="sr-Cyrl-RS" dirty="0" smtClean="0"/>
            <a:t>Субвенције</a:t>
          </a:r>
          <a:endParaRPr lang="en-US" dirty="0"/>
        </a:p>
      </dgm:t>
    </dgm:pt>
    <dgm:pt modelId="{48E0ECD8-A406-4A4C-ACC6-E1F9AFE5A061}" type="parTrans" cxnId="{DDC39584-34CB-4F30-97F2-116314A304C1}">
      <dgm:prSet/>
      <dgm:spPr/>
      <dgm:t>
        <a:bodyPr/>
        <a:lstStyle/>
        <a:p>
          <a:endParaRPr lang="en-US"/>
        </a:p>
      </dgm:t>
    </dgm:pt>
    <dgm:pt modelId="{ED8AFFFB-9E9E-477F-989A-0B9DEAB71D2F}" type="sibTrans" cxnId="{DDC39584-34CB-4F30-97F2-116314A304C1}">
      <dgm:prSet/>
      <dgm:spPr/>
      <dgm:t>
        <a:bodyPr/>
        <a:lstStyle/>
        <a:p>
          <a:endParaRPr lang="en-US"/>
        </a:p>
      </dgm:t>
    </dgm:pt>
    <dgm:pt modelId="{55353E73-77B4-41DD-8FA2-F61C636C7CF9}">
      <dgm:prSet phldrT="[Text]"/>
      <dgm:spPr/>
      <dgm:t>
        <a:bodyPr/>
        <a:lstStyle/>
        <a:p>
          <a:r>
            <a:rPr lang="sr-Cyrl-RS" dirty="0" smtClean="0"/>
            <a:t>Рурални развој</a:t>
          </a:r>
          <a:endParaRPr lang="en-US" dirty="0"/>
        </a:p>
      </dgm:t>
    </dgm:pt>
    <dgm:pt modelId="{5E168CFF-27DA-4210-A8F3-8418265BAE3B}" type="parTrans" cxnId="{749F154B-F05C-4371-8A34-B55E437BF294}">
      <dgm:prSet/>
      <dgm:spPr/>
      <dgm:t>
        <a:bodyPr/>
        <a:lstStyle/>
        <a:p>
          <a:endParaRPr lang="en-US"/>
        </a:p>
      </dgm:t>
    </dgm:pt>
    <dgm:pt modelId="{14B627FE-56B0-4CF4-9D5C-C1D4B503E0E3}" type="sibTrans" cxnId="{749F154B-F05C-4371-8A34-B55E437BF294}">
      <dgm:prSet/>
      <dgm:spPr/>
      <dgm:t>
        <a:bodyPr/>
        <a:lstStyle/>
        <a:p>
          <a:endParaRPr lang="en-US"/>
        </a:p>
      </dgm:t>
    </dgm:pt>
    <dgm:pt modelId="{32697A07-B1DC-4B08-80B0-77E7045FE0BF}">
      <dgm:prSet phldrT="[Text]"/>
      <dgm:spPr/>
      <dgm:t>
        <a:bodyPr/>
        <a:lstStyle/>
        <a:p>
          <a:r>
            <a:rPr lang="sr-Cyrl-RS" dirty="0" smtClean="0"/>
            <a:t>Водопривреда</a:t>
          </a:r>
          <a:endParaRPr lang="en-US" dirty="0"/>
        </a:p>
      </dgm:t>
    </dgm:pt>
    <dgm:pt modelId="{5BBA4097-1517-4619-9E9D-51A994B512B4}" type="parTrans" cxnId="{40717CB1-07F8-45A8-A464-FB19E79B69F6}">
      <dgm:prSet/>
      <dgm:spPr/>
      <dgm:t>
        <a:bodyPr/>
        <a:lstStyle/>
        <a:p>
          <a:endParaRPr lang="en-US"/>
        </a:p>
      </dgm:t>
    </dgm:pt>
    <dgm:pt modelId="{34F4E8EA-FF51-470F-B0E4-F692952F774F}" type="sibTrans" cxnId="{40717CB1-07F8-45A8-A464-FB19E79B69F6}">
      <dgm:prSet/>
      <dgm:spPr/>
      <dgm:t>
        <a:bodyPr/>
        <a:lstStyle/>
        <a:p>
          <a:endParaRPr lang="en-US"/>
        </a:p>
      </dgm:t>
    </dgm:pt>
    <dgm:pt modelId="{7CC62ECE-FBE5-48CB-A9CA-F9D47C27DC2F}">
      <dgm:prSet phldrT="[Text]"/>
      <dgm:spPr/>
      <dgm:t>
        <a:bodyPr/>
        <a:lstStyle/>
        <a:p>
          <a:r>
            <a:rPr lang="sr-Cyrl-RS" dirty="0" smtClean="0"/>
            <a:t>Шумарство</a:t>
          </a:r>
          <a:endParaRPr lang="en-US" dirty="0"/>
        </a:p>
      </dgm:t>
    </dgm:pt>
    <dgm:pt modelId="{44DFC190-3D83-4A85-99CD-88D62FF3605E}" type="parTrans" cxnId="{FDF03587-8F58-4032-B4C2-B34A926C1462}">
      <dgm:prSet/>
      <dgm:spPr/>
      <dgm:t>
        <a:bodyPr/>
        <a:lstStyle/>
        <a:p>
          <a:endParaRPr lang="en-US"/>
        </a:p>
      </dgm:t>
    </dgm:pt>
    <dgm:pt modelId="{045D96AF-E73D-4510-8CED-D143EE3FBB50}" type="sibTrans" cxnId="{FDF03587-8F58-4032-B4C2-B34A926C1462}">
      <dgm:prSet/>
      <dgm:spPr/>
      <dgm:t>
        <a:bodyPr/>
        <a:lstStyle/>
        <a:p>
          <a:endParaRPr lang="en-US"/>
        </a:p>
      </dgm:t>
    </dgm:pt>
    <dgm:pt modelId="{96F01E31-A7BD-4D24-BE63-0CD65196AA9C}">
      <dgm:prSet phldrT="[Text]"/>
      <dgm:spPr/>
      <dgm:t>
        <a:bodyPr/>
        <a:lstStyle/>
        <a:p>
          <a:r>
            <a:rPr lang="sr-Cyrl-RS" dirty="0" smtClean="0"/>
            <a:t>Инспекција</a:t>
          </a:r>
          <a:endParaRPr lang="en-US" dirty="0"/>
        </a:p>
      </dgm:t>
    </dgm:pt>
    <dgm:pt modelId="{7F9201A9-0A46-42D5-97FF-0D5349B6CBA4}" type="parTrans" cxnId="{9D81605B-A250-491C-88BB-66CAE1C10315}">
      <dgm:prSet/>
      <dgm:spPr/>
      <dgm:t>
        <a:bodyPr/>
        <a:lstStyle/>
        <a:p>
          <a:endParaRPr lang="en-US"/>
        </a:p>
      </dgm:t>
    </dgm:pt>
    <dgm:pt modelId="{3E32FCAC-F9B0-4AC8-9202-1986239A011A}" type="sibTrans" cxnId="{9D81605B-A250-491C-88BB-66CAE1C10315}">
      <dgm:prSet/>
      <dgm:spPr/>
      <dgm:t>
        <a:bodyPr/>
        <a:lstStyle/>
        <a:p>
          <a:endParaRPr lang="en-US"/>
        </a:p>
      </dgm:t>
    </dgm:pt>
    <dgm:pt modelId="{512D115E-EEAB-403C-AC6F-5BF7E5EA33D2}">
      <dgm:prSet phldrT="[Text]"/>
      <dgm:spPr/>
      <dgm:t>
        <a:bodyPr/>
        <a:lstStyle/>
        <a:p>
          <a:r>
            <a:rPr lang="sr-Cyrl-RS" dirty="0" smtClean="0"/>
            <a:t>Безбедност хране</a:t>
          </a:r>
          <a:endParaRPr lang="en-US" dirty="0"/>
        </a:p>
      </dgm:t>
    </dgm:pt>
    <dgm:pt modelId="{FC59170C-DD6E-4DF2-AEDB-5AA9A0B56B7F}" type="parTrans" cxnId="{4EB3B329-A119-49CA-BD3F-3D39A548E8A1}">
      <dgm:prSet/>
      <dgm:spPr/>
      <dgm:t>
        <a:bodyPr/>
        <a:lstStyle/>
        <a:p>
          <a:endParaRPr lang="en-US"/>
        </a:p>
      </dgm:t>
    </dgm:pt>
    <dgm:pt modelId="{F27A3BB6-5D67-43B1-B700-2149AC7A8804}" type="sibTrans" cxnId="{4EB3B329-A119-49CA-BD3F-3D39A548E8A1}">
      <dgm:prSet/>
      <dgm:spPr/>
      <dgm:t>
        <a:bodyPr/>
        <a:lstStyle/>
        <a:p>
          <a:endParaRPr lang="en-US"/>
        </a:p>
      </dgm:t>
    </dgm:pt>
    <dgm:pt modelId="{447F49AD-A907-4223-9D26-38946599AAE1}">
      <dgm:prSet phldrT="[Text]"/>
      <dgm:spPr/>
      <dgm:t>
        <a:bodyPr/>
        <a:lstStyle/>
        <a:p>
          <a:r>
            <a:rPr lang="sr-Cyrl-RS" dirty="0" smtClean="0"/>
            <a:t>Анализа ризика</a:t>
          </a:r>
          <a:endParaRPr lang="en-US" dirty="0"/>
        </a:p>
      </dgm:t>
    </dgm:pt>
    <dgm:pt modelId="{B51A8892-3683-40FA-95B5-1077C182D1DA}" type="parTrans" cxnId="{1DD1D811-1397-486A-A96A-EBD9488AA414}">
      <dgm:prSet/>
      <dgm:spPr/>
      <dgm:t>
        <a:bodyPr/>
        <a:lstStyle/>
        <a:p>
          <a:endParaRPr lang="en-US"/>
        </a:p>
      </dgm:t>
    </dgm:pt>
    <dgm:pt modelId="{DF380198-5CA1-41D9-B4F1-2CB7895E9821}" type="sibTrans" cxnId="{1DD1D811-1397-486A-A96A-EBD9488AA414}">
      <dgm:prSet/>
      <dgm:spPr/>
      <dgm:t>
        <a:bodyPr/>
        <a:lstStyle/>
        <a:p>
          <a:endParaRPr lang="en-US"/>
        </a:p>
      </dgm:t>
    </dgm:pt>
    <dgm:pt modelId="{8F96C0F6-D382-409B-BB90-A3B1E0891677}" type="pres">
      <dgm:prSet presAssocID="{BCCAC53C-C716-4328-8B4B-FAE560B5A4A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B3A7F7-EA2E-4DFA-86F5-4FECE22610C0}" type="pres">
      <dgm:prSet presAssocID="{BCCAC53C-C716-4328-8B4B-FAE560B5A4A0}" presName="radial" presStyleCnt="0">
        <dgm:presLayoutVars>
          <dgm:animLvl val="ctr"/>
        </dgm:presLayoutVars>
      </dgm:prSet>
      <dgm:spPr/>
    </dgm:pt>
    <dgm:pt modelId="{C860BEBE-973A-4CCB-B016-DFF9E1846377}" type="pres">
      <dgm:prSet presAssocID="{4FB3163F-513C-448C-9385-14E40BD3C441}" presName="centerShape" presStyleLbl="vennNode1" presStyleIdx="0" presStyleCnt="9"/>
      <dgm:spPr/>
      <dgm:t>
        <a:bodyPr/>
        <a:lstStyle/>
        <a:p>
          <a:endParaRPr lang="en-US"/>
        </a:p>
      </dgm:t>
    </dgm:pt>
    <dgm:pt modelId="{6BA907A9-64C3-4C7D-9535-568296E0F1B7}" type="pres">
      <dgm:prSet presAssocID="{73A2FA43-6CF6-491E-88E0-38186A3000CA}" presName="node" presStyleLbl="venn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804E9A-D5F5-40E3-BC73-176E36DD1E42}" type="pres">
      <dgm:prSet presAssocID="{3749A459-9C41-476F-8C99-117625B1DBB8}" presName="node" presStyleLbl="venn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3C9A87-E314-477E-8A16-3BFEEC947F52}" type="pres">
      <dgm:prSet presAssocID="{55353E73-77B4-41DD-8FA2-F61C636C7CF9}" presName="node" presStyleLbl="venn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9DA8F6-CDB8-4CB4-9849-556FEA05A02B}" type="pres">
      <dgm:prSet presAssocID="{32697A07-B1DC-4B08-80B0-77E7045FE0BF}" presName="node" presStyleLbl="venn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AFAFE6-5344-4A86-BD0C-ACFDE6068386}" type="pres">
      <dgm:prSet presAssocID="{7CC62ECE-FBE5-48CB-A9CA-F9D47C27DC2F}" presName="node" presStyleLbl="venn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6A50EE-5B02-49F7-AE0B-A5A59CCDED3C}" type="pres">
      <dgm:prSet presAssocID="{96F01E31-A7BD-4D24-BE63-0CD65196AA9C}" presName="node" presStyleLbl="venn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680361-27B8-48F6-B2CA-322C9557AC6D}" type="pres">
      <dgm:prSet presAssocID="{512D115E-EEAB-403C-AC6F-5BF7E5EA33D2}" presName="node" presStyleLbl="venn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609FF3-FE47-4D32-92E6-B2C698385076}" type="pres">
      <dgm:prSet presAssocID="{447F49AD-A907-4223-9D26-38946599AAE1}" presName="node" presStyleLbl="venn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152EAF-AAC2-4B3F-A307-671963B43E27}" type="presOf" srcId="{7CC62ECE-FBE5-48CB-A9CA-F9D47C27DC2F}" destId="{D7AFAFE6-5344-4A86-BD0C-ACFDE6068386}" srcOrd="0" destOrd="0" presId="urn:microsoft.com/office/officeart/2005/8/layout/radial3"/>
    <dgm:cxn modelId="{D1BA345C-C6B4-4308-B40C-531406552B66}" type="presOf" srcId="{3749A459-9C41-476F-8C99-117625B1DBB8}" destId="{28804E9A-D5F5-40E3-BC73-176E36DD1E42}" srcOrd="0" destOrd="0" presId="urn:microsoft.com/office/officeart/2005/8/layout/radial3"/>
    <dgm:cxn modelId="{DDC39584-34CB-4F30-97F2-116314A304C1}" srcId="{4FB3163F-513C-448C-9385-14E40BD3C441}" destId="{3749A459-9C41-476F-8C99-117625B1DBB8}" srcOrd="1" destOrd="0" parTransId="{48E0ECD8-A406-4A4C-ACC6-E1F9AFE5A061}" sibTransId="{ED8AFFFB-9E9E-477F-989A-0B9DEAB71D2F}"/>
    <dgm:cxn modelId="{A1F665D8-1F2B-4E9C-83A0-2B3E35BA8E7D}" type="presOf" srcId="{4FB3163F-513C-448C-9385-14E40BD3C441}" destId="{C860BEBE-973A-4CCB-B016-DFF9E1846377}" srcOrd="0" destOrd="0" presId="urn:microsoft.com/office/officeart/2005/8/layout/radial3"/>
    <dgm:cxn modelId="{B58A1E97-6B4C-441B-8807-EB12784E7EBC}" srcId="{4FB3163F-513C-448C-9385-14E40BD3C441}" destId="{73A2FA43-6CF6-491E-88E0-38186A3000CA}" srcOrd="0" destOrd="0" parTransId="{7C0E490A-FDE9-444B-BFEB-F0F82ABF05C2}" sibTransId="{B2E791BE-6B84-47A5-9550-E52B53F78F8D}"/>
    <dgm:cxn modelId="{F58171E0-86DA-4327-9A8B-416176F7A91A}" type="presOf" srcId="{73A2FA43-6CF6-491E-88E0-38186A3000CA}" destId="{6BA907A9-64C3-4C7D-9535-568296E0F1B7}" srcOrd="0" destOrd="0" presId="urn:microsoft.com/office/officeart/2005/8/layout/radial3"/>
    <dgm:cxn modelId="{1DD1D811-1397-486A-A96A-EBD9488AA414}" srcId="{4FB3163F-513C-448C-9385-14E40BD3C441}" destId="{447F49AD-A907-4223-9D26-38946599AAE1}" srcOrd="7" destOrd="0" parTransId="{B51A8892-3683-40FA-95B5-1077C182D1DA}" sibTransId="{DF380198-5CA1-41D9-B4F1-2CB7895E9821}"/>
    <dgm:cxn modelId="{9D81605B-A250-491C-88BB-66CAE1C10315}" srcId="{4FB3163F-513C-448C-9385-14E40BD3C441}" destId="{96F01E31-A7BD-4D24-BE63-0CD65196AA9C}" srcOrd="5" destOrd="0" parTransId="{7F9201A9-0A46-42D5-97FF-0D5349B6CBA4}" sibTransId="{3E32FCAC-F9B0-4AC8-9202-1986239A011A}"/>
    <dgm:cxn modelId="{067CDF18-D036-4A99-BEA5-4D0D88637429}" type="presOf" srcId="{32697A07-B1DC-4B08-80B0-77E7045FE0BF}" destId="{1D9DA8F6-CDB8-4CB4-9849-556FEA05A02B}" srcOrd="0" destOrd="0" presId="urn:microsoft.com/office/officeart/2005/8/layout/radial3"/>
    <dgm:cxn modelId="{5AE50464-2ACD-4C7F-B976-B2DB736BCB68}" type="presOf" srcId="{55353E73-77B4-41DD-8FA2-F61C636C7CF9}" destId="{C53C9A87-E314-477E-8A16-3BFEEC947F52}" srcOrd="0" destOrd="0" presId="urn:microsoft.com/office/officeart/2005/8/layout/radial3"/>
    <dgm:cxn modelId="{4CFAAA15-E4BF-4721-9ACE-9E3C52FE995D}" type="presOf" srcId="{BCCAC53C-C716-4328-8B4B-FAE560B5A4A0}" destId="{8F96C0F6-D382-409B-BB90-A3B1E0891677}" srcOrd="0" destOrd="0" presId="urn:microsoft.com/office/officeart/2005/8/layout/radial3"/>
    <dgm:cxn modelId="{043D531E-2B9E-4943-B7D7-D4EF000C8BAD}" srcId="{BCCAC53C-C716-4328-8B4B-FAE560B5A4A0}" destId="{4FB3163F-513C-448C-9385-14E40BD3C441}" srcOrd="0" destOrd="0" parTransId="{081D640E-B8F7-4F8E-A5DD-F12D5073B8D4}" sibTransId="{7E0B8030-23A6-4F54-98A2-4460678081A0}"/>
    <dgm:cxn modelId="{4EB3B329-A119-49CA-BD3F-3D39A548E8A1}" srcId="{4FB3163F-513C-448C-9385-14E40BD3C441}" destId="{512D115E-EEAB-403C-AC6F-5BF7E5EA33D2}" srcOrd="6" destOrd="0" parTransId="{FC59170C-DD6E-4DF2-AEDB-5AA9A0B56B7F}" sibTransId="{F27A3BB6-5D67-43B1-B700-2149AC7A8804}"/>
    <dgm:cxn modelId="{3EA9D5C4-89CE-436F-93E2-5D36F29498B9}" type="presOf" srcId="{447F49AD-A907-4223-9D26-38946599AAE1}" destId="{00609FF3-FE47-4D32-92E6-B2C698385076}" srcOrd="0" destOrd="0" presId="urn:microsoft.com/office/officeart/2005/8/layout/radial3"/>
    <dgm:cxn modelId="{826A2F69-716B-4CAD-A995-61BA007C5E97}" type="presOf" srcId="{96F01E31-A7BD-4D24-BE63-0CD65196AA9C}" destId="{886A50EE-5B02-49F7-AE0B-A5A59CCDED3C}" srcOrd="0" destOrd="0" presId="urn:microsoft.com/office/officeart/2005/8/layout/radial3"/>
    <dgm:cxn modelId="{FDF03587-8F58-4032-B4C2-B34A926C1462}" srcId="{4FB3163F-513C-448C-9385-14E40BD3C441}" destId="{7CC62ECE-FBE5-48CB-A9CA-F9D47C27DC2F}" srcOrd="4" destOrd="0" parTransId="{44DFC190-3D83-4A85-99CD-88D62FF3605E}" sibTransId="{045D96AF-E73D-4510-8CED-D143EE3FBB50}"/>
    <dgm:cxn modelId="{40717CB1-07F8-45A8-A464-FB19E79B69F6}" srcId="{4FB3163F-513C-448C-9385-14E40BD3C441}" destId="{32697A07-B1DC-4B08-80B0-77E7045FE0BF}" srcOrd="3" destOrd="0" parTransId="{5BBA4097-1517-4619-9E9D-51A994B512B4}" sibTransId="{34F4E8EA-FF51-470F-B0E4-F692952F774F}"/>
    <dgm:cxn modelId="{749F154B-F05C-4371-8A34-B55E437BF294}" srcId="{4FB3163F-513C-448C-9385-14E40BD3C441}" destId="{55353E73-77B4-41DD-8FA2-F61C636C7CF9}" srcOrd="2" destOrd="0" parTransId="{5E168CFF-27DA-4210-A8F3-8418265BAE3B}" sibTransId="{14B627FE-56B0-4CF4-9D5C-C1D4B503E0E3}"/>
    <dgm:cxn modelId="{CCE18762-8D63-4744-BC6A-F623E2A70429}" type="presOf" srcId="{512D115E-EEAB-403C-AC6F-5BF7E5EA33D2}" destId="{62680361-27B8-48F6-B2CA-322C9557AC6D}" srcOrd="0" destOrd="0" presId="urn:microsoft.com/office/officeart/2005/8/layout/radial3"/>
    <dgm:cxn modelId="{7C59B1D0-58E4-4CFD-8B7F-BADA9850F41D}" type="presParOf" srcId="{8F96C0F6-D382-409B-BB90-A3B1E0891677}" destId="{96B3A7F7-EA2E-4DFA-86F5-4FECE22610C0}" srcOrd="0" destOrd="0" presId="urn:microsoft.com/office/officeart/2005/8/layout/radial3"/>
    <dgm:cxn modelId="{838FF06D-EED0-4C95-B98A-E0C84B12C52E}" type="presParOf" srcId="{96B3A7F7-EA2E-4DFA-86F5-4FECE22610C0}" destId="{C860BEBE-973A-4CCB-B016-DFF9E1846377}" srcOrd="0" destOrd="0" presId="urn:microsoft.com/office/officeart/2005/8/layout/radial3"/>
    <dgm:cxn modelId="{7822EC61-DD5C-4F28-898A-12AF9847D267}" type="presParOf" srcId="{96B3A7F7-EA2E-4DFA-86F5-4FECE22610C0}" destId="{6BA907A9-64C3-4C7D-9535-568296E0F1B7}" srcOrd="1" destOrd="0" presId="urn:microsoft.com/office/officeart/2005/8/layout/radial3"/>
    <dgm:cxn modelId="{0F50EAF9-4663-4B51-84FE-D96DEAE73B1F}" type="presParOf" srcId="{96B3A7F7-EA2E-4DFA-86F5-4FECE22610C0}" destId="{28804E9A-D5F5-40E3-BC73-176E36DD1E42}" srcOrd="2" destOrd="0" presId="urn:microsoft.com/office/officeart/2005/8/layout/radial3"/>
    <dgm:cxn modelId="{43DFF513-592B-4002-9A58-08142E3A3901}" type="presParOf" srcId="{96B3A7F7-EA2E-4DFA-86F5-4FECE22610C0}" destId="{C53C9A87-E314-477E-8A16-3BFEEC947F52}" srcOrd="3" destOrd="0" presId="urn:microsoft.com/office/officeart/2005/8/layout/radial3"/>
    <dgm:cxn modelId="{CCE1A1A1-57F9-48B6-90BA-85EECF4A4293}" type="presParOf" srcId="{96B3A7F7-EA2E-4DFA-86F5-4FECE22610C0}" destId="{1D9DA8F6-CDB8-4CB4-9849-556FEA05A02B}" srcOrd="4" destOrd="0" presId="urn:microsoft.com/office/officeart/2005/8/layout/radial3"/>
    <dgm:cxn modelId="{FE3D4B66-B9EB-4822-9CDB-E848EB91F244}" type="presParOf" srcId="{96B3A7F7-EA2E-4DFA-86F5-4FECE22610C0}" destId="{D7AFAFE6-5344-4A86-BD0C-ACFDE6068386}" srcOrd="5" destOrd="0" presId="urn:microsoft.com/office/officeart/2005/8/layout/radial3"/>
    <dgm:cxn modelId="{FF38D7AC-8A91-47EA-A901-D61EC75730D4}" type="presParOf" srcId="{96B3A7F7-EA2E-4DFA-86F5-4FECE22610C0}" destId="{886A50EE-5B02-49F7-AE0B-A5A59CCDED3C}" srcOrd="6" destOrd="0" presId="urn:microsoft.com/office/officeart/2005/8/layout/radial3"/>
    <dgm:cxn modelId="{C7CA62FF-CAD3-45F9-BB83-989B12CBBC8A}" type="presParOf" srcId="{96B3A7F7-EA2E-4DFA-86F5-4FECE22610C0}" destId="{62680361-27B8-48F6-B2CA-322C9557AC6D}" srcOrd="7" destOrd="0" presId="urn:microsoft.com/office/officeart/2005/8/layout/radial3"/>
    <dgm:cxn modelId="{19F82570-1CE0-4BFB-B019-8DF67E7996DF}" type="presParOf" srcId="{96B3A7F7-EA2E-4DFA-86F5-4FECE22610C0}" destId="{00609FF3-FE47-4D32-92E6-B2C698385076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6E2B82-EBF1-40BA-AA3A-43D55016DB9D}" type="doc">
      <dgm:prSet loTypeId="urn:microsoft.com/office/officeart/2005/8/layout/gear1" loCatId="cycle" qsTypeId="urn:microsoft.com/office/officeart/2009/2/quickstyle/3d8" qsCatId="3D" csTypeId="urn:microsoft.com/office/officeart/2005/8/colors/accent1_2" csCatId="accent1" phldr="1"/>
      <dgm:spPr/>
    </dgm:pt>
    <dgm:pt modelId="{47D4B298-AE77-4A96-B482-C3DB20653118}">
      <dgm:prSet phldrT="[Text]" custT="1"/>
      <dgm:spPr>
        <a:xfrm>
          <a:off x="1700941" y="1070014"/>
          <a:ext cx="1307795" cy="1307795"/>
        </a:xfr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ysClr val="window" lastClr="FFFFFF"/>
          </a:contourClr>
        </a:sp3d>
      </dgm:spPr>
      <dgm:t>
        <a:bodyPr/>
        <a:lstStyle/>
        <a:p>
          <a:r>
            <a:rPr lang="en-US" sz="16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Web Server</a:t>
          </a:r>
          <a:endParaRPr lang="sr-Latn-RS" sz="1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CD4EB18-9C14-4ADA-AF78-574CD82BD32B}" type="parTrans" cxnId="{88EA6EDC-92CE-4B4E-8CC0-614FEEA3D2D9}">
      <dgm:prSet/>
      <dgm:spPr/>
      <dgm:t>
        <a:bodyPr/>
        <a:lstStyle/>
        <a:p>
          <a:endParaRPr lang="sr-Latn-RS"/>
        </a:p>
      </dgm:t>
    </dgm:pt>
    <dgm:pt modelId="{74D0793D-4FCD-4E45-9DE2-D75066A191B5}" type="sibTrans" cxnId="{88EA6EDC-92CE-4B4E-8CC0-614FEEA3D2D9}">
      <dgm:prSet/>
      <dgm:spPr>
        <a:xfrm>
          <a:off x="1581687" y="883067"/>
          <a:ext cx="1673978" cy="1673978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600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sr-Latn-RS"/>
        </a:p>
      </dgm:t>
    </dgm:pt>
    <dgm:pt modelId="{7CFD6C1F-DD54-4081-B770-89DC0DEE76CF}">
      <dgm:prSet phldrT="[Text]" custT="1"/>
      <dgm:spPr>
        <a:xfrm>
          <a:off x="940041" y="760899"/>
          <a:ext cx="951124" cy="951124"/>
        </a:xfr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ysClr val="window" lastClr="FFFFFF"/>
          </a:contourClr>
        </a:sp3d>
      </dgm:spPr>
      <dgm:t>
        <a:bodyPr/>
        <a:lstStyle/>
        <a:p>
          <a:r>
            <a:rPr lang="en-US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GIS Server</a:t>
          </a:r>
          <a:endParaRPr lang="sr-Latn-RS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C847C06-6818-4471-8E9C-3A6470436B7E}" type="parTrans" cxnId="{D3ACE3F3-9C86-4A4F-AEB1-2004F70D04D4}">
      <dgm:prSet/>
      <dgm:spPr/>
      <dgm:t>
        <a:bodyPr/>
        <a:lstStyle/>
        <a:p>
          <a:endParaRPr lang="sr-Latn-RS"/>
        </a:p>
      </dgm:t>
    </dgm:pt>
    <dgm:pt modelId="{3B05D91E-207C-40A5-9D69-06606C110DDD}" type="sibTrans" cxnId="{D3ACE3F3-9C86-4A4F-AEB1-2004F70D04D4}">
      <dgm:prSet/>
      <dgm:spPr>
        <a:xfrm>
          <a:off x="771599" y="558246"/>
          <a:ext cx="1216249" cy="1216249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600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sr-Latn-RS"/>
        </a:p>
      </dgm:t>
    </dgm:pt>
    <dgm:pt modelId="{11291F15-7D0F-4030-89EC-182B761CCBB6}">
      <dgm:prSet phldrT="[Text]" custT="1"/>
      <dgm:spPr>
        <a:xfrm rot="20700000">
          <a:off x="1472768" y="104720"/>
          <a:ext cx="931907" cy="931907"/>
        </a:xfr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ysClr val="window" lastClr="FFFFFF"/>
          </a:contourClr>
        </a:sp3d>
      </dgm:spPr>
      <dgm:t>
        <a:bodyPr/>
        <a:lstStyle/>
        <a:p>
          <a:r>
            <a:rPr lang="en-US" sz="1000" b="1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ArcSDE</a:t>
          </a:r>
          <a:endParaRPr lang="sr-Latn-RS" sz="10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B45EA02-414D-4A97-A08A-AE188BBC647D}" type="parTrans" cxnId="{BE636EED-EE79-4E5D-A316-F570BB29760E}">
      <dgm:prSet/>
      <dgm:spPr/>
      <dgm:t>
        <a:bodyPr/>
        <a:lstStyle/>
        <a:p>
          <a:endParaRPr lang="sr-Latn-RS"/>
        </a:p>
      </dgm:t>
    </dgm:pt>
    <dgm:pt modelId="{A0A5E507-33C8-48B1-B5B9-BA1BF5BB7AB0}" type="sibTrans" cxnId="{BE636EED-EE79-4E5D-A316-F570BB29760E}">
      <dgm:prSet/>
      <dgm:spPr>
        <a:xfrm>
          <a:off x="1257208" y="-91606"/>
          <a:ext cx="1311362" cy="1311362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600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sr-Latn-RS"/>
        </a:p>
      </dgm:t>
    </dgm:pt>
    <dgm:pt modelId="{DBCB0B43-E3C4-4CF9-B5E6-A912CB03C9E0}" type="pres">
      <dgm:prSet presAssocID="{686E2B82-EBF1-40BA-AA3A-43D55016DB9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D940187-8304-4E5B-A5D9-AB83EF059FD0}" type="pres">
      <dgm:prSet presAssocID="{47D4B298-AE77-4A96-B482-C3DB20653118}" presName="gear1" presStyleLbl="node1" presStyleIdx="0" presStyleCnt="3">
        <dgm:presLayoutVars>
          <dgm:chMax val="1"/>
          <dgm:bulletEnabled val="1"/>
        </dgm:presLayoutVars>
      </dgm:prSet>
      <dgm:spPr>
        <a:prstGeom prst="gear9">
          <a:avLst/>
        </a:prstGeom>
      </dgm:spPr>
      <dgm:t>
        <a:bodyPr/>
        <a:lstStyle/>
        <a:p>
          <a:endParaRPr lang="sr-Latn-RS"/>
        </a:p>
      </dgm:t>
    </dgm:pt>
    <dgm:pt modelId="{8E388B67-DC8D-4F59-A7CB-C0307296E9BA}" type="pres">
      <dgm:prSet presAssocID="{47D4B298-AE77-4A96-B482-C3DB20653118}" presName="gear1srcNode" presStyleLbl="node1" presStyleIdx="0" presStyleCnt="3"/>
      <dgm:spPr/>
      <dgm:t>
        <a:bodyPr/>
        <a:lstStyle/>
        <a:p>
          <a:endParaRPr lang="sr-Latn-RS"/>
        </a:p>
      </dgm:t>
    </dgm:pt>
    <dgm:pt modelId="{9B303DD6-2B21-47BE-BD49-07C8DE203F73}" type="pres">
      <dgm:prSet presAssocID="{47D4B298-AE77-4A96-B482-C3DB20653118}" presName="gear1dstNode" presStyleLbl="node1" presStyleIdx="0" presStyleCnt="3"/>
      <dgm:spPr/>
      <dgm:t>
        <a:bodyPr/>
        <a:lstStyle/>
        <a:p>
          <a:endParaRPr lang="sr-Latn-RS"/>
        </a:p>
      </dgm:t>
    </dgm:pt>
    <dgm:pt modelId="{B9794E95-0AF7-49AA-B012-CAE131614948}" type="pres">
      <dgm:prSet presAssocID="{7CFD6C1F-DD54-4081-B770-89DC0DEE76CF}" presName="gear2" presStyleLbl="node1" presStyleIdx="1" presStyleCnt="3">
        <dgm:presLayoutVars>
          <dgm:chMax val="1"/>
          <dgm:bulletEnabled val="1"/>
        </dgm:presLayoutVars>
      </dgm:prSet>
      <dgm:spPr>
        <a:prstGeom prst="gear6">
          <a:avLst/>
        </a:prstGeom>
      </dgm:spPr>
      <dgm:t>
        <a:bodyPr/>
        <a:lstStyle/>
        <a:p>
          <a:endParaRPr lang="sr-Latn-RS"/>
        </a:p>
      </dgm:t>
    </dgm:pt>
    <dgm:pt modelId="{B96687D3-27F7-432A-91C4-570358A33B93}" type="pres">
      <dgm:prSet presAssocID="{7CFD6C1F-DD54-4081-B770-89DC0DEE76CF}" presName="gear2srcNode" presStyleLbl="node1" presStyleIdx="1" presStyleCnt="3"/>
      <dgm:spPr/>
      <dgm:t>
        <a:bodyPr/>
        <a:lstStyle/>
        <a:p>
          <a:endParaRPr lang="sr-Latn-RS"/>
        </a:p>
      </dgm:t>
    </dgm:pt>
    <dgm:pt modelId="{42B55ECA-79FF-43BC-BDDB-BFFF56D5EA58}" type="pres">
      <dgm:prSet presAssocID="{7CFD6C1F-DD54-4081-B770-89DC0DEE76CF}" presName="gear2dstNode" presStyleLbl="node1" presStyleIdx="1" presStyleCnt="3"/>
      <dgm:spPr/>
      <dgm:t>
        <a:bodyPr/>
        <a:lstStyle/>
        <a:p>
          <a:endParaRPr lang="sr-Latn-RS"/>
        </a:p>
      </dgm:t>
    </dgm:pt>
    <dgm:pt modelId="{309A3AA6-CE84-48C8-BA68-A90772529FA2}" type="pres">
      <dgm:prSet presAssocID="{11291F15-7D0F-4030-89EC-182B761CCBB6}" presName="gear3" presStyleLbl="node1" presStyleIdx="2" presStyleCnt="3"/>
      <dgm:spPr>
        <a:prstGeom prst="gear6">
          <a:avLst/>
        </a:prstGeom>
      </dgm:spPr>
      <dgm:t>
        <a:bodyPr/>
        <a:lstStyle/>
        <a:p>
          <a:endParaRPr lang="sr-Latn-RS"/>
        </a:p>
      </dgm:t>
    </dgm:pt>
    <dgm:pt modelId="{FE23358A-18F9-4347-85D4-DE948A537025}" type="pres">
      <dgm:prSet presAssocID="{11291F15-7D0F-4030-89EC-182B761CCB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8D15BE6A-A45A-44D1-AED1-9CE187CF7616}" type="pres">
      <dgm:prSet presAssocID="{11291F15-7D0F-4030-89EC-182B761CCBB6}" presName="gear3srcNode" presStyleLbl="node1" presStyleIdx="2" presStyleCnt="3"/>
      <dgm:spPr/>
      <dgm:t>
        <a:bodyPr/>
        <a:lstStyle/>
        <a:p>
          <a:endParaRPr lang="sr-Latn-RS"/>
        </a:p>
      </dgm:t>
    </dgm:pt>
    <dgm:pt modelId="{130BE457-EE4C-498E-B2E1-8F1F5F9A1DAC}" type="pres">
      <dgm:prSet presAssocID="{11291F15-7D0F-4030-89EC-182B761CCBB6}" presName="gear3dstNode" presStyleLbl="node1" presStyleIdx="2" presStyleCnt="3"/>
      <dgm:spPr/>
      <dgm:t>
        <a:bodyPr/>
        <a:lstStyle/>
        <a:p>
          <a:endParaRPr lang="sr-Latn-RS"/>
        </a:p>
      </dgm:t>
    </dgm:pt>
    <dgm:pt modelId="{A4882F54-5C5C-42F0-BB66-304D7FE44E5E}" type="pres">
      <dgm:prSet presAssocID="{74D0793D-4FCD-4E45-9DE2-D75066A191B5}" presName="connector1" presStyleLbl="sibTrans2D1" presStyleIdx="0" presStyleCnt="3"/>
      <dgm:spPr>
        <a:prstGeom prst="circularArrow">
          <a:avLst>
            <a:gd name="adj1" fmla="val 4687"/>
            <a:gd name="adj2" fmla="val 299029"/>
            <a:gd name="adj3" fmla="val 2447392"/>
            <a:gd name="adj4" fmla="val 16018300"/>
            <a:gd name="adj5" fmla="val 5469"/>
          </a:avLst>
        </a:prstGeom>
      </dgm:spPr>
      <dgm:t>
        <a:bodyPr/>
        <a:lstStyle/>
        <a:p>
          <a:endParaRPr lang="sr-Latn-RS"/>
        </a:p>
      </dgm:t>
    </dgm:pt>
    <dgm:pt modelId="{3C2FC140-6A23-4C28-AD22-1094B3C4F978}" type="pres">
      <dgm:prSet presAssocID="{3B05D91E-207C-40A5-9D69-06606C110DDD}" presName="connector2" presStyleLbl="sibTrans2D1" presStyleIdx="1" presStyleCnt="3"/>
      <dgm:spPr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</dgm:spPr>
      <dgm:t>
        <a:bodyPr/>
        <a:lstStyle/>
        <a:p>
          <a:endParaRPr lang="sr-Latn-RS"/>
        </a:p>
      </dgm:t>
    </dgm:pt>
    <dgm:pt modelId="{2F990B27-7590-4C71-B54D-19BA4DFA2F3C}" type="pres">
      <dgm:prSet presAssocID="{A0A5E507-33C8-48B1-B5B9-BA1BF5BB7AB0}" presName="connector3" presStyleLbl="sibTrans2D1" presStyleIdx="2" presStyleCnt="3"/>
      <dgm:spPr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</dgm:spPr>
      <dgm:t>
        <a:bodyPr/>
        <a:lstStyle/>
        <a:p>
          <a:endParaRPr lang="sr-Latn-RS"/>
        </a:p>
      </dgm:t>
    </dgm:pt>
  </dgm:ptLst>
  <dgm:cxnLst>
    <dgm:cxn modelId="{22901428-7A8B-4594-9C24-D4E83F8C710D}" type="presOf" srcId="{686E2B82-EBF1-40BA-AA3A-43D55016DB9D}" destId="{DBCB0B43-E3C4-4CF9-B5E6-A912CB03C9E0}" srcOrd="0" destOrd="0" presId="urn:microsoft.com/office/officeart/2005/8/layout/gear1"/>
    <dgm:cxn modelId="{1E870365-AB4A-4642-AE2C-B0BEC9777F62}" type="presOf" srcId="{7CFD6C1F-DD54-4081-B770-89DC0DEE76CF}" destId="{B96687D3-27F7-432A-91C4-570358A33B93}" srcOrd="1" destOrd="0" presId="urn:microsoft.com/office/officeart/2005/8/layout/gear1"/>
    <dgm:cxn modelId="{624FF974-C5C8-469B-9266-D49F65FE95D5}" type="presOf" srcId="{47D4B298-AE77-4A96-B482-C3DB20653118}" destId="{9B303DD6-2B21-47BE-BD49-07C8DE203F73}" srcOrd="2" destOrd="0" presId="urn:microsoft.com/office/officeart/2005/8/layout/gear1"/>
    <dgm:cxn modelId="{98043D56-5C63-489F-8B18-E362AF73A34B}" type="presOf" srcId="{7CFD6C1F-DD54-4081-B770-89DC0DEE76CF}" destId="{B9794E95-0AF7-49AA-B012-CAE131614948}" srcOrd="0" destOrd="0" presId="urn:microsoft.com/office/officeart/2005/8/layout/gear1"/>
    <dgm:cxn modelId="{BE636EED-EE79-4E5D-A316-F570BB29760E}" srcId="{686E2B82-EBF1-40BA-AA3A-43D55016DB9D}" destId="{11291F15-7D0F-4030-89EC-182B761CCBB6}" srcOrd="2" destOrd="0" parTransId="{6B45EA02-414D-4A97-A08A-AE188BBC647D}" sibTransId="{A0A5E507-33C8-48B1-B5B9-BA1BF5BB7AB0}"/>
    <dgm:cxn modelId="{1D97F37F-0EBC-4363-9EF4-2C7C26510C3E}" type="presOf" srcId="{A0A5E507-33C8-48B1-B5B9-BA1BF5BB7AB0}" destId="{2F990B27-7590-4C71-B54D-19BA4DFA2F3C}" srcOrd="0" destOrd="0" presId="urn:microsoft.com/office/officeart/2005/8/layout/gear1"/>
    <dgm:cxn modelId="{DDD7EEF2-C2ED-4135-90F5-15EE227F2350}" type="presOf" srcId="{11291F15-7D0F-4030-89EC-182B761CCBB6}" destId="{309A3AA6-CE84-48C8-BA68-A90772529FA2}" srcOrd="0" destOrd="0" presId="urn:microsoft.com/office/officeart/2005/8/layout/gear1"/>
    <dgm:cxn modelId="{74BD96E9-B071-4CE7-AF0B-75D9E1540656}" type="presOf" srcId="{11291F15-7D0F-4030-89EC-182B761CCBB6}" destId="{FE23358A-18F9-4347-85D4-DE948A537025}" srcOrd="1" destOrd="0" presId="urn:microsoft.com/office/officeart/2005/8/layout/gear1"/>
    <dgm:cxn modelId="{88EA6EDC-92CE-4B4E-8CC0-614FEEA3D2D9}" srcId="{686E2B82-EBF1-40BA-AA3A-43D55016DB9D}" destId="{47D4B298-AE77-4A96-B482-C3DB20653118}" srcOrd="0" destOrd="0" parTransId="{ACD4EB18-9C14-4ADA-AF78-574CD82BD32B}" sibTransId="{74D0793D-4FCD-4E45-9DE2-D75066A191B5}"/>
    <dgm:cxn modelId="{BB5BBEA1-1096-44D7-AEAA-C9B2C4D4E274}" type="presOf" srcId="{47D4B298-AE77-4A96-B482-C3DB20653118}" destId="{AD940187-8304-4E5B-A5D9-AB83EF059FD0}" srcOrd="0" destOrd="0" presId="urn:microsoft.com/office/officeart/2005/8/layout/gear1"/>
    <dgm:cxn modelId="{5532F055-AF85-484F-AD79-0B20B153FDB3}" type="presOf" srcId="{74D0793D-4FCD-4E45-9DE2-D75066A191B5}" destId="{A4882F54-5C5C-42F0-BB66-304D7FE44E5E}" srcOrd="0" destOrd="0" presId="urn:microsoft.com/office/officeart/2005/8/layout/gear1"/>
    <dgm:cxn modelId="{6256A7CB-0DFA-4FF6-998B-603DA215397F}" type="presOf" srcId="{11291F15-7D0F-4030-89EC-182B761CCBB6}" destId="{8D15BE6A-A45A-44D1-AED1-9CE187CF7616}" srcOrd="2" destOrd="0" presId="urn:microsoft.com/office/officeart/2005/8/layout/gear1"/>
    <dgm:cxn modelId="{421CCF2E-D04F-413E-917E-1C7189B1E602}" type="presOf" srcId="{7CFD6C1F-DD54-4081-B770-89DC0DEE76CF}" destId="{42B55ECA-79FF-43BC-BDDB-BFFF56D5EA58}" srcOrd="2" destOrd="0" presId="urn:microsoft.com/office/officeart/2005/8/layout/gear1"/>
    <dgm:cxn modelId="{1DB3BF3D-D5EB-4B19-9E92-C037C97E64B3}" type="presOf" srcId="{3B05D91E-207C-40A5-9D69-06606C110DDD}" destId="{3C2FC140-6A23-4C28-AD22-1094B3C4F978}" srcOrd="0" destOrd="0" presId="urn:microsoft.com/office/officeart/2005/8/layout/gear1"/>
    <dgm:cxn modelId="{D3ACE3F3-9C86-4A4F-AEB1-2004F70D04D4}" srcId="{686E2B82-EBF1-40BA-AA3A-43D55016DB9D}" destId="{7CFD6C1F-DD54-4081-B770-89DC0DEE76CF}" srcOrd="1" destOrd="0" parTransId="{8C847C06-6818-4471-8E9C-3A6470436B7E}" sibTransId="{3B05D91E-207C-40A5-9D69-06606C110DDD}"/>
    <dgm:cxn modelId="{2AC4EA94-93C8-46B6-886F-3B9D3AEBD237}" type="presOf" srcId="{11291F15-7D0F-4030-89EC-182B761CCBB6}" destId="{130BE457-EE4C-498E-B2E1-8F1F5F9A1DAC}" srcOrd="3" destOrd="0" presId="urn:microsoft.com/office/officeart/2005/8/layout/gear1"/>
    <dgm:cxn modelId="{3F635034-070A-466C-8278-7DFA428880AF}" type="presOf" srcId="{47D4B298-AE77-4A96-B482-C3DB20653118}" destId="{8E388B67-DC8D-4F59-A7CB-C0307296E9BA}" srcOrd="1" destOrd="0" presId="urn:microsoft.com/office/officeart/2005/8/layout/gear1"/>
    <dgm:cxn modelId="{79C07935-EEE3-4AC1-8575-927E71EA0A1F}" type="presParOf" srcId="{DBCB0B43-E3C4-4CF9-B5E6-A912CB03C9E0}" destId="{AD940187-8304-4E5B-A5D9-AB83EF059FD0}" srcOrd="0" destOrd="0" presId="urn:microsoft.com/office/officeart/2005/8/layout/gear1"/>
    <dgm:cxn modelId="{0F51D347-F9F8-47D6-BAA9-499EA68F55E6}" type="presParOf" srcId="{DBCB0B43-E3C4-4CF9-B5E6-A912CB03C9E0}" destId="{8E388B67-DC8D-4F59-A7CB-C0307296E9BA}" srcOrd="1" destOrd="0" presId="urn:microsoft.com/office/officeart/2005/8/layout/gear1"/>
    <dgm:cxn modelId="{69D97C3B-44A3-483A-B24D-C890137EE3A8}" type="presParOf" srcId="{DBCB0B43-E3C4-4CF9-B5E6-A912CB03C9E0}" destId="{9B303DD6-2B21-47BE-BD49-07C8DE203F73}" srcOrd="2" destOrd="0" presId="urn:microsoft.com/office/officeart/2005/8/layout/gear1"/>
    <dgm:cxn modelId="{2AEBC4C2-514B-414A-AB95-CF93A3FC1A62}" type="presParOf" srcId="{DBCB0B43-E3C4-4CF9-B5E6-A912CB03C9E0}" destId="{B9794E95-0AF7-49AA-B012-CAE131614948}" srcOrd="3" destOrd="0" presId="urn:microsoft.com/office/officeart/2005/8/layout/gear1"/>
    <dgm:cxn modelId="{17609BD7-1543-49D1-9FE5-608AC3494715}" type="presParOf" srcId="{DBCB0B43-E3C4-4CF9-B5E6-A912CB03C9E0}" destId="{B96687D3-27F7-432A-91C4-570358A33B93}" srcOrd="4" destOrd="0" presId="urn:microsoft.com/office/officeart/2005/8/layout/gear1"/>
    <dgm:cxn modelId="{D5437EF6-D2B4-4A21-AFBE-E97AFEA05136}" type="presParOf" srcId="{DBCB0B43-E3C4-4CF9-B5E6-A912CB03C9E0}" destId="{42B55ECA-79FF-43BC-BDDB-BFFF56D5EA58}" srcOrd="5" destOrd="0" presId="urn:microsoft.com/office/officeart/2005/8/layout/gear1"/>
    <dgm:cxn modelId="{E0DFF576-3D30-4FFF-B795-A3E5BF299454}" type="presParOf" srcId="{DBCB0B43-E3C4-4CF9-B5E6-A912CB03C9E0}" destId="{309A3AA6-CE84-48C8-BA68-A90772529FA2}" srcOrd="6" destOrd="0" presId="urn:microsoft.com/office/officeart/2005/8/layout/gear1"/>
    <dgm:cxn modelId="{02DF411C-E083-4100-90D6-E0CA898876B0}" type="presParOf" srcId="{DBCB0B43-E3C4-4CF9-B5E6-A912CB03C9E0}" destId="{FE23358A-18F9-4347-85D4-DE948A537025}" srcOrd="7" destOrd="0" presId="urn:microsoft.com/office/officeart/2005/8/layout/gear1"/>
    <dgm:cxn modelId="{7C57BC99-D50B-42A6-ADB0-82B3C577C1AA}" type="presParOf" srcId="{DBCB0B43-E3C4-4CF9-B5E6-A912CB03C9E0}" destId="{8D15BE6A-A45A-44D1-AED1-9CE187CF7616}" srcOrd="8" destOrd="0" presId="urn:microsoft.com/office/officeart/2005/8/layout/gear1"/>
    <dgm:cxn modelId="{C74A576B-A4EF-4C13-A417-A207021F4AFE}" type="presParOf" srcId="{DBCB0B43-E3C4-4CF9-B5E6-A912CB03C9E0}" destId="{130BE457-EE4C-498E-B2E1-8F1F5F9A1DAC}" srcOrd="9" destOrd="0" presId="urn:microsoft.com/office/officeart/2005/8/layout/gear1"/>
    <dgm:cxn modelId="{E69F7E07-703C-48C7-A3D6-785619F4E897}" type="presParOf" srcId="{DBCB0B43-E3C4-4CF9-B5E6-A912CB03C9E0}" destId="{A4882F54-5C5C-42F0-BB66-304D7FE44E5E}" srcOrd="10" destOrd="0" presId="urn:microsoft.com/office/officeart/2005/8/layout/gear1"/>
    <dgm:cxn modelId="{5FDD0CD6-B9E0-4424-8814-E7F3D95B9D3A}" type="presParOf" srcId="{DBCB0B43-E3C4-4CF9-B5E6-A912CB03C9E0}" destId="{3C2FC140-6A23-4C28-AD22-1094B3C4F978}" srcOrd="11" destOrd="0" presId="urn:microsoft.com/office/officeart/2005/8/layout/gear1"/>
    <dgm:cxn modelId="{DD071AB9-95F8-41C1-A5F4-D71AC35FC458}" type="presParOf" srcId="{DBCB0B43-E3C4-4CF9-B5E6-A912CB03C9E0}" destId="{2F990B27-7590-4C71-B54D-19BA4DFA2F3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0BEBE-973A-4CCB-B016-DFF9E1846377}">
      <dsp:nvSpPr>
        <dsp:cNvPr id="0" name=""/>
        <dsp:cNvSpPr/>
      </dsp:nvSpPr>
      <dsp:spPr>
        <a:xfrm>
          <a:off x="1017984" y="1184671"/>
          <a:ext cx="2536031" cy="2536031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6400" kern="1200" dirty="0" smtClean="0"/>
            <a:t>ГИС</a:t>
          </a:r>
          <a:endParaRPr lang="en-US" sz="6400" kern="1200" dirty="0"/>
        </a:p>
      </dsp:txBody>
      <dsp:txXfrm>
        <a:off x="1389377" y="1556064"/>
        <a:ext cx="1793245" cy="1793245"/>
      </dsp:txXfrm>
    </dsp:sp>
    <dsp:sp modelId="{6BA907A9-64C3-4C7D-9535-568296E0F1B7}">
      <dsp:nvSpPr>
        <dsp:cNvPr id="0" name=""/>
        <dsp:cNvSpPr/>
      </dsp:nvSpPr>
      <dsp:spPr>
        <a:xfrm>
          <a:off x="1651992" y="167139"/>
          <a:ext cx="1268015" cy="126801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000" kern="1200" dirty="0" smtClean="0"/>
            <a:t>Катастар</a:t>
          </a:r>
          <a:endParaRPr lang="en-US" sz="1000" kern="1200" dirty="0"/>
        </a:p>
      </dsp:txBody>
      <dsp:txXfrm>
        <a:off x="1837688" y="352835"/>
        <a:ext cx="896623" cy="896623"/>
      </dsp:txXfrm>
    </dsp:sp>
    <dsp:sp modelId="{28804E9A-D5F5-40E3-BC73-176E36DD1E42}">
      <dsp:nvSpPr>
        <dsp:cNvPr id="0" name=""/>
        <dsp:cNvSpPr/>
      </dsp:nvSpPr>
      <dsp:spPr>
        <a:xfrm>
          <a:off x="2819806" y="650864"/>
          <a:ext cx="1268015" cy="126801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000" kern="1200" dirty="0" smtClean="0"/>
            <a:t>Субвенције</a:t>
          </a:r>
          <a:endParaRPr lang="en-US" sz="1000" kern="1200" dirty="0"/>
        </a:p>
      </dsp:txBody>
      <dsp:txXfrm>
        <a:off x="3005502" y="836560"/>
        <a:ext cx="896623" cy="896623"/>
      </dsp:txXfrm>
    </dsp:sp>
    <dsp:sp modelId="{C53C9A87-E314-477E-8A16-3BFEEC947F52}">
      <dsp:nvSpPr>
        <dsp:cNvPr id="0" name=""/>
        <dsp:cNvSpPr/>
      </dsp:nvSpPr>
      <dsp:spPr>
        <a:xfrm>
          <a:off x="3303531" y="1818679"/>
          <a:ext cx="1268015" cy="126801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000" kern="1200" dirty="0" smtClean="0"/>
            <a:t>Рурални развој</a:t>
          </a:r>
          <a:endParaRPr lang="en-US" sz="1000" kern="1200" dirty="0"/>
        </a:p>
      </dsp:txBody>
      <dsp:txXfrm>
        <a:off x="3489227" y="2004375"/>
        <a:ext cx="896623" cy="896623"/>
      </dsp:txXfrm>
    </dsp:sp>
    <dsp:sp modelId="{1D9DA8F6-CDB8-4CB4-9849-556FEA05A02B}">
      <dsp:nvSpPr>
        <dsp:cNvPr id="0" name=""/>
        <dsp:cNvSpPr/>
      </dsp:nvSpPr>
      <dsp:spPr>
        <a:xfrm>
          <a:off x="2819806" y="2986493"/>
          <a:ext cx="1268015" cy="1268015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000" kern="1200" dirty="0" smtClean="0"/>
            <a:t>Водопривреда</a:t>
          </a:r>
          <a:endParaRPr lang="en-US" sz="1000" kern="1200" dirty="0"/>
        </a:p>
      </dsp:txBody>
      <dsp:txXfrm>
        <a:off x="3005502" y="3172189"/>
        <a:ext cx="896623" cy="896623"/>
      </dsp:txXfrm>
    </dsp:sp>
    <dsp:sp modelId="{D7AFAFE6-5344-4A86-BD0C-ACFDE6068386}">
      <dsp:nvSpPr>
        <dsp:cNvPr id="0" name=""/>
        <dsp:cNvSpPr/>
      </dsp:nvSpPr>
      <dsp:spPr>
        <a:xfrm>
          <a:off x="1651992" y="3470218"/>
          <a:ext cx="1268015" cy="126801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000" kern="1200" dirty="0" smtClean="0"/>
            <a:t>Шумарство</a:t>
          </a:r>
          <a:endParaRPr lang="en-US" sz="1000" kern="1200" dirty="0"/>
        </a:p>
      </dsp:txBody>
      <dsp:txXfrm>
        <a:off x="1837688" y="3655914"/>
        <a:ext cx="896623" cy="896623"/>
      </dsp:txXfrm>
    </dsp:sp>
    <dsp:sp modelId="{886A50EE-5B02-49F7-AE0B-A5A59CCDED3C}">
      <dsp:nvSpPr>
        <dsp:cNvPr id="0" name=""/>
        <dsp:cNvSpPr/>
      </dsp:nvSpPr>
      <dsp:spPr>
        <a:xfrm>
          <a:off x="484177" y="2986493"/>
          <a:ext cx="1268015" cy="126801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000" kern="1200" dirty="0" smtClean="0"/>
            <a:t>Инспекција</a:t>
          </a:r>
          <a:endParaRPr lang="en-US" sz="1000" kern="1200" dirty="0"/>
        </a:p>
      </dsp:txBody>
      <dsp:txXfrm>
        <a:off x="669873" y="3172189"/>
        <a:ext cx="896623" cy="896623"/>
      </dsp:txXfrm>
    </dsp:sp>
    <dsp:sp modelId="{62680361-27B8-48F6-B2CA-322C9557AC6D}">
      <dsp:nvSpPr>
        <dsp:cNvPr id="0" name=""/>
        <dsp:cNvSpPr/>
      </dsp:nvSpPr>
      <dsp:spPr>
        <a:xfrm>
          <a:off x="452" y="1818679"/>
          <a:ext cx="1268015" cy="126801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000" kern="1200" dirty="0" smtClean="0"/>
            <a:t>Безбедност хране</a:t>
          </a:r>
          <a:endParaRPr lang="en-US" sz="1000" kern="1200" dirty="0"/>
        </a:p>
      </dsp:txBody>
      <dsp:txXfrm>
        <a:off x="186148" y="2004375"/>
        <a:ext cx="896623" cy="896623"/>
      </dsp:txXfrm>
    </dsp:sp>
    <dsp:sp modelId="{00609FF3-FE47-4D32-92E6-B2C698385076}">
      <dsp:nvSpPr>
        <dsp:cNvPr id="0" name=""/>
        <dsp:cNvSpPr/>
      </dsp:nvSpPr>
      <dsp:spPr>
        <a:xfrm>
          <a:off x="484177" y="650864"/>
          <a:ext cx="1268015" cy="126801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000" kern="1200" dirty="0" smtClean="0"/>
            <a:t>Анализа ризика</a:t>
          </a:r>
          <a:endParaRPr lang="en-US" sz="1000" kern="1200" dirty="0"/>
        </a:p>
      </dsp:txBody>
      <dsp:txXfrm>
        <a:off x="669873" y="836560"/>
        <a:ext cx="896623" cy="8966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40187-8304-4E5B-A5D9-AB83EF059FD0}">
      <dsp:nvSpPr>
        <dsp:cNvPr id="0" name=""/>
        <dsp:cNvSpPr/>
      </dsp:nvSpPr>
      <dsp:spPr>
        <a:xfrm>
          <a:off x="1700941" y="1070014"/>
          <a:ext cx="1307795" cy="1307795"/>
        </a:xfrm>
        <a:prstGeom prst="gear9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Web Server</a:t>
          </a:r>
          <a:endParaRPr lang="sr-Latn-RS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963866" y="1376359"/>
        <a:ext cx="781945" cy="672233"/>
      </dsp:txXfrm>
    </dsp:sp>
    <dsp:sp modelId="{B9794E95-0AF7-49AA-B012-CAE131614948}">
      <dsp:nvSpPr>
        <dsp:cNvPr id="0" name=""/>
        <dsp:cNvSpPr/>
      </dsp:nvSpPr>
      <dsp:spPr>
        <a:xfrm>
          <a:off x="940041" y="760899"/>
          <a:ext cx="951124" cy="951124"/>
        </a:xfrm>
        <a:prstGeom prst="gear6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GIS Server</a:t>
          </a:r>
          <a:endParaRPr lang="sr-Latn-RS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179489" y="1001795"/>
        <a:ext cx="472228" cy="469332"/>
      </dsp:txXfrm>
    </dsp:sp>
    <dsp:sp modelId="{309A3AA6-CE84-48C8-BA68-A90772529FA2}">
      <dsp:nvSpPr>
        <dsp:cNvPr id="0" name=""/>
        <dsp:cNvSpPr/>
      </dsp:nvSpPr>
      <dsp:spPr>
        <a:xfrm rot="20700000">
          <a:off x="1472768" y="104720"/>
          <a:ext cx="931907" cy="931907"/>
        </a:xfrm>
        <a:prstGeom prst="gear6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ArcSDE</a:t>
          </a:r>
          <a:endParaRPr lang="sr-Latn-RS" sz="10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20700000">
        <a:off x="1677162" y="309115"/>
        <a:ext cx="523118" cy="523118"/>
      </dsp:txXfrm>
    </dsp:sp>
    <dsp:sp modelId="{A4882F54-5C5C-42F0-BB66-304D7FE44E5E}">
      <dsp:nvSpPr>
        <dsp:cNvPr id="0" name=""/>
        <dsp:cNvSpPr/>
      </dsp:nvSpPr>
      <dsp:spPr>
        <a:xfrm>
          <a:off x="1581687" y="883067"/>
          <a:ext cx="1673978" cy="1673978"/>
        </a:xfrm>
        <a:prstGeom prst="circularArrow">
          <a:avLst>
            <a:gd name="adj1" fmla="val 4687"/>
            <a:gd name="adj2" fmla="val 299029"/>
            <a:gd name="adj3" fmla="val 2447392"/>
            <a:gd name="adj4" fmla="val 16018300"/>
            <a:gd name="adj5" fmla="val 5469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600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2FC140-6A23-4C28-AD22-1094B3C4F978}">
      <dsp:nvSpPr>
        <dsp:cNvPr id="0" name=""/>
        <dsp:cNvSpPr/>
      </dsp:nvSpPr>
      <dsp:spPr>
        <a:xfrm>
          <a:off x="771599" y="558246"/>
          <a:ext cx="1216249" cy="121624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600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990B27-7590-4C71-B54D-19BA4DFA2F3C}">
      <dsp:nvSpPr>
        <dsp:cNvPr id="0" name=""/>
        <dsp:cNvSpPr/>
      </dsp:nvSpPr>
      <dsp:spPr>
        <a:xfrm>
          <a:off x="1257208" y="-91606"/>
          <a:ext cx="1311362" cy="131136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600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40D0E-C077-421F-B908-E2D2FC70B2D8}" type="datetimeFigureOut">
              <a:rPr lang="sr-Latn-RS" smtClean="0"/>
              <a:t>16.11.2015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293EA-FEA7-4630-B76F-2A244F50897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00294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r-Latn-R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34F697A-B416-43E9-BF77-3BDFC83948FF}" type="slidenum">
              <a:rPr lang="sr-Latn-RS">
                <a:solidFill>
                  <a:prstClr val="black"/>
                </a:solidFill>
              </a:rPr>
              <a:pPr eaLnBrk="1" hangingPunct="1"/>
              <a:t>2</a:t>
            </a:fld>
            <a:endParaRPr lang="sr-Latn-RS">
              <a:solidFill>
                <a:prstClr val="black"/>
              </a:solidFill>
            </a:endParaRPr>
          </a:p>
        </p:txBody>
      </p:sp>
      <p:sp>
        <p:nvSpPr>
          <p:cNvPr id="27653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sr-Latn-RS">
                <a:solidFill>
                  <a:prstClr val="black"/>
                </a:solidFill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852909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3328718-A4EB-499D-92FA-3CB7E0877AFC}" type="slidenum">
              <a:rPr lang="en-US" altLang="sr-Latn-RS">
                <a:latin typeface="Times New Roman" panose="02020603050405020304" pitchFamily="18" charset="0"/>
              </a:rPr>
              <a:pPr eaLnBrk="1" hangingPunct="1"/>
              <a:t>16</a:t>
            </a:fld>
            <a:endParaRPr lang="en-US" altLang="sr-Latn-RS">
              <a:latin typeface="Times New Roman" panose="02020603050405020304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RS" altLang="sr-Latn-R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815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66A4F-7FF8-4AB7-AB01-29852570ECB8}" type="slidenum">
              <a:rPr lang="sr-Latn-RS" smtClean="0"/>
              <a:t>17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Latn-RS" smtClean="0"/>
              <a:t>/17</a:t>
            </a:r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71470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66A4F-7FF8-4AB7-AB01-29852570ECB8}" type="slidenum">
              <a:rPr lang="sr-Latn-RS" smtClean="0"/>
              <a:t>18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Latn-RS" smtClean="0"/>
              <a:t>/17</a:t>
            </a:r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71470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3328718-A4EB-499D-92FA-3CB7E0877AFC}" type="slidenum">
              <a:rPr lang="en-US" altLang="sr-Latn-RS">
                <a:latin typeface="Times New Roman" panose="02020603050405020304" pitchFamily="18" charset="0"/>
              </a:rPr>
              <a:pPr eaLnBrk="1" hangingPunct="1"/>
              <a:t>21</a:t>
            </a:fld>
            <a:endParaRPr lang="en-US" altLang="sr-Latn-RS">
              <a:latin typeface="Times New Roman" panose="02020603050405020304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RS" altLang="sr-Latn-R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8152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1E72B-B772-4432-9BCB-8929FBC7C6F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/17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269F5-0E1E-4E07-BABF-15BEE9531C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07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5CBFF-F09A-463D-B6C2-0727CF8BF76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/17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2E300-C091-45F1-8AF2-AB95CC10CA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9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CF9FB-53C7-4CAE-81D5-BF17536710E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/17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D88E3-6F18-4611-A4C1-92F0E5263C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00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iscoveringWorld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5702300"/>
            <a:ext cx="182403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19184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5702300"/>
            <a:ext cx="182403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4628" y="1828800"/>
            <a:ext cx="5656772" cy="1271016"/>
          </a:xfrm>
        </p:spPr>
        <p:txBody>
          <a:bodyPr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628" y="3246120"/>
            <a:ext cx="5656780" cy="758952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8077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5702300"/>
            <a:ext cx="182403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315200" cy="484631"/>
          </a:xfrm>
        </p:spPr>
        <p:txBody>
          <a:bodyPr/>
          <a:lstStyle>
            <a:lvl1pPr>
              <a:defRPr>
                <a:solidFill>
                  <a:srgbClr val="007AC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47672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088058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5702300"/>
            <a:ext cx="182403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76004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5702300"/>
            <a:ext cx="182403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00200"/>
            <a:ext cx="7315200" cy="2057400"/>
          </a:xfrm>
        </p:spPr>
        <p:txBody>
          <a:bodyPr/>
          <a:lstStyle>
            <a:lvl1pPr>
              <a:defRPr sz="7200" baseline="0">
                <a:solidFill>
                  <a:srgbClr val="007AC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6296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Slide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18256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821" y="1600200"/>
            <a:ext cx="5486400" cy="2057400"/>
          </a:xfrm>
        </p:spPr>
        <p:txBody>
          <a:bodyPr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071491" y="4114800"/>
            <a:ext cx="3200400" cy="728662"/>
          </a:xfr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b="0" i="0" baseline="0">
                <a:solidFill>
                  <a:srgbClr val="007AC2"/>
                </a:solidFill>
                <a:latin typeface="+mn-lt"/>
                <a:cs typeface="Avenir LT Std 65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234437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5702300"/>
            <a:ext cx="182403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22376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baseline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07171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5702300"/>
            <a:ext cx="182403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54895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2615A-A2AF-407A-B65C-9B5EEA474F3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/17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AB645-5EDF-423B-8425-0A5198E5E5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71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ctionSlide_Bkgr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5943600" y="5486400"/>
            <a:ext cx="3200400" cy="1588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5943600" y="5257800"/>
            <a:ext cx="3200400" cy="1588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5702300"/>
            <a:ext cx="182403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184168"/>
            <a:ext cx="4114800" cy="1349988"/>
          </a:xfrm>
        </p:spPr>
        <p:txBody>
          <a:bodyPr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4400" b="1" i="0" kern="1200" cap="none" baseline="0">
                <a:solidFill>
                  <a:srgbClr val="FFFFFF"/>
                </a:solidFill>
                <a:effectLst/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3737690"/>
            <a:ext cx="4114800" cy="320040"/>
          </a:xfrm>
        </p:spPr>
        <p:txBody>
          <a:bodyPr/>
          <a:lstStyle>
            <a:lvl1pPr marL="0" indent="0" algn="l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solidFill>
                  <a:schemeClr val="bg1"/>
                </a:solidFill>
                <a:latin typeface="+mn-lt"/>
                <a:cs typeface="Avenir LT Std 65 Medium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407218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56C9A-EF0C-4EC8-B16C-AFDC9300004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/17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72E4F-1B23-4846-B7B8-3A216BFD5E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91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5723A-4877-4B33-8956-9E00C22F899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/17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D2E9A-0826-4242-A032-9B10B55CAE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DFD85-1889-4750-8F2A-E7F744AC79C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/17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C14FA-1F74-4DB8-992F-4E42BBB674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28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333D1-E5AA-473A-85E8-CC81C2DB05C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/17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710D0-8F19-4B6C-B365-C0C19A5D45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8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A0821-C334-4DE1-8A65-C6E8037AFF4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/17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6C5-EE0D-4609-9449-EDD846E942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5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1CC9E-8D64-4635-9626-7ED10C2D82F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/17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A7189-50F3-4A7D-9136-3016BA7D90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81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5E935-D763-4494-AA71-ED03710D89E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/17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531BA-2D29-49BA-9988-893AD2504F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9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3BCE3D-5C70-4589-8B00-1B4A9DA2110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/17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0A86FA-9ABA-4361-A66A-7912A0FF63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722313"/>
            <a:ext cx="73152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1947863"/>
            <a:ext cx="5486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2"/>
            <a:r>
              <a:rPr lang="en-US" altLang="sr-Latn-R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4129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400" b="1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itchFamily="34" charset="0"/>
          <a:ea typeface="ＭＳ Ｐゴシック" pitchFamily="34" charset="-128"/>
          <a:cs typeface="Avenir LT Std 55 Roman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itchFamily="34" charset="0"/>
          <a:ea typeface="ＭＳ Ｐゴシック" pitchFamily="34" charset="-128"/>
          <a:cs typeface="Avenir LT Std 55 Roman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itchFamily="34" charset="0"/>
          <a:ea typeface="ＭＳ Ｐゴシック" pitchFamily="34" charset="-128"/>
          <a:cs typeface="Avenir LT Std 55 Roman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itchFamily="34" charset="0"/>
          <a:ea typeface="ＭＳ Ｐゴシック" pitchFamily="34" charset="-128"/>
          <a:cs typeface="Avenir LT Std 55 Roman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itchFamily="34" charset="0"/>
          <a:ea typeface="ＭＳ Ｐゴシック" pitchFamily="34" charset="-128"/>
          <a:cs typeface="Avenir LT Std 55 Roman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itchFamily="34" charset="0"/>
          <a:ea typeface="ＭＳ Ｐゴシック" pitchFamily="34" charset="-128"/>
          <a:cs typeface="Avenir LT Std 55 Roman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itchFamily="34" charset="0"/>
          <a:ea typeface="ＭＳ Ｐゴシック" pitchFamily="34" charset="-128"/>
          <a:cs typeface="Avenir LT Std 55 Roman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itchFamily="34" charset="0"/>
          <a:ea typeface="ＭＳ Ｐゴシック" pitchFamily="34" charset="-128"/>
          <a:cs typeface="Avenir LT Std 55 Roman"/>
        </a:defRPr>
      </a:lvl9pPr>
    </p:titleStyle>
    <p:bodyStyle>
      <a:lvl1pPr marL="173038" indent="-173038" algn="l" defTabSz="457200" rtl="0" eaLnBrk="1" fontAlgn="base" hangingPunct="1">
        <a:spcBef>
          <a:spcPts val="300"/>
        </a:spcBef>
        <a:spcAft>
          <a:spcPts val="1200"/>
        </a:spcAft>
        <a:buSzPct val="80000"/>
        <a:buFont typeface="Arial" panose="020B0604020202020204" pitchFamily="34" charset="0"/>
        <a:buChar char="•"/>
        <a:defRPr lang="en-US" sz="260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fontAlgn="base" hangingPunct="1">
        <a:lnSpc>
          <a:spcPts val="2200"/>
        </a:lnSpc>
        <a:spcBef>
          <a:spcPct val="0"/>
        </a:spcBef>
        <a:spcAft>
          <a:spcPts val="600"/>
        </a:spcAft>
        <a:buClr>
          <a:srgbClr val="105572"/>
        </a:buClr>
        <a:buSzPct val="80000"/>
        <a:buFont typeface="Lucida Grande"/>
        <a:buChar char="-"/>
        <a:defRPr sz="220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fontAlgn="base" hangingPunct="1">
        <a:lnSpc>
          <a:spcPts val="2700"/>
        </a:lnSpc>
        <a:spcBef>
          <a:spcPct val="0"/>
        </a:spcBef>
        <a:spcAft>
          <a:spcPts val="1200"/>
        </a:spcAft>
        <a:buClr>
          <a:srgbClr val="105572"/>
        </a:buClr>
        <a:buSzPct val="80000"/>
        <a:buFont typeface="Lucida Grande"/>
        <a:buChar char="-"/>
        <a:defRPr sz="240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fontAlgn="base" hangingPunct="1">
        <a:lnSpc>
          <a:spcPts val="1800"/>
        </a:lnSpc>
        <a:spcBef>
          <a:spcPct val="0"/>
        </a:spcBef>
        <a:spcAft>
          <a:spcPts val="600"/>
        </a:spcAft>
        <a:buClr>
          <a:srgbClr val="105572"/>
        </a:buClr>
        <a:buSzPct val="80000"/>
        <a:buFont typeface="Lucida Grande"/>
        <a:buChar char="-"/>
        <a:defRPr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fontAlgn="base" hangingPunct="1">
        <a:lnSpc>
          <a:spcPts val="1900"/>
        </a:lnSpc>
        <a:spcBef>
          <a:spcPct val="0"/>
        </a:spcBef>
        <a:spcAft>
          <a:spcPts val="600"/>
        </a:spcAft>
        <a:buClr>
          <a:srgbClr val="105572"/>
        </a:buClr>
        <a:buSzPct val="80000"/>
        <a:buFont typeface="Lucida Grande"/>
        <a:buChar char="-"/>
        <a:defRPr sz="160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12" Type="http://schemas.openxmlformats.org/officeDocument/2006/relationships/image" Target="../media/image4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jpg"/><Relationship Id="rId11" Type="http://schemas.openxmlformats.org/officeDocument/2006/relationships/image" Target="../media/image48.gif"/><Relationship Id="rId5" Type="http://schemas.openxmlformats.org/officeDocument/2006/relationships/image" Target="../media/image42.jp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30.png"/><Relationship Id="rId5" Type="http://schemas.openxmlformats.org/officeDocument/2006/relationships/diagramData" Target="../diagrams/data2.xml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057400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cs typeface="Arial" charset="0"/>
              </a:rPr>
              <a:t>Покрaјински </a:t>
            </a:r>
            <a:r>
              <a:rPr lang="ru-RU" sz="2000" b="1" dirty="0">
                <a:solidFill>
                  <a:schemeClr val="bg1"/>
                </a:solidFill>
                <a:latin typeface="+mj-lt"/>
                <a:cs typeface="Arial" charset="0"/>
              </a:rPr>
              <a:t>секретaријaт зa пољопривреду,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+mj-lt"/>
                <a:cs typeface="Arial" charset="0"/>
              </a:rPr>
              <a:t>водопривреду и шумaрство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5010" y="3200400"/>
            <a:ext cx="61851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latin typeface="+mj-lt"/>
                <a:cs typeface="Arial" charset="0"/>
              </a:rPr>
              <a:t>Просторни информациони систем за пољопривреду</a:t>
            </a:r>
          </a:p>
        </p:txBody>
      </p:sp>
      <p:pic>
        <p:nvPicPr>
          <p:cNvPr id="2052" name="Picture 5" descr="GRB_V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609600"/>
            <a:ext cx="380682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2390" y="4808041"/>
            <a:ext cx="2807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Борислав </a:t>
            </a:r>
            <a:r>
              <a:rPr lang="sr-Cyrl-RS" b="1" dirty="0" err="1" smtClean="0">
                <a:solidFill>
                  <a:schemeClr val="bg1"/>
                </a:solidFill>
              </a:rPr>
              <a:t>Брунет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b</a:t>
            </a:r>
            <a:r>
              <a:rPr lang="en-US" sz="1400" dirty="0" smtClean="0">
                <a:solidFill>
                  <a:schemeClr val="bg1"/>
                </a:solidFill>
              </a:rPr>
              <a:t>orislav.brunet@vojvodina.gov.rs</a:t>
            </a:r>
            <a:endParaRPr lang="sr-Latn-R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9513" y="435768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sr-Latn-RS" altLang="sr-Latn-RS" sz="1400" b="1" dirty="0"/>
              <a:t>Univerzitet u Beogradu</a:t>
            </a:r>
          </a:p>
          <a:p>
            <a:pPr algn="ctr">
              <a:lnSpc>
                <a:spcPts val="1800"/>
              </a:lnSpc>
            </a:pPr>
            <a:r>
              <a:rPr lang="sr-Latn-RS" altLang="sr-Latn-RS" sz="1400" b="1" dirty="0"/>
              <a:t>Građevinski fakultet</a:t>
            </a:r>
          </a:p>
          <a:p>
            <a:pPr algn="ctr">
              <a:lnSpc>
                <a:spcPts val="1800"/>
              </a:lnSpc>
            </a:pPr>
            <a:r>
              <a:rPr lang="sr-Latn-RS" altLang="sr-Latn-RS" sz="1400" b="1" dirty="0"/>
              <a:t>18.11.2015.</a:t>
            </a:r>
            <a:endParaRPr lang="en-US" altLang="sr-Latn-RS" sz="14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52400"/>
            <a:ext cx="9144000" cy="36933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Просторни информациони систем за пољопривреду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800" y="813316"/>
            <a:ext cx="501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 smtClean="0"/>
              <a:t>Радни процес – конфигурисање система</a:t>
            </a:r>
            <a:endParaRPr lang="sr-Latn-R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601800" y="6081123"/>
            <a:ext cx="196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100" dirty="0" smtClean="0">
                <a:solidFill>
                  <a:schemeClr val="tx2">
                    <a:lumMod val="50000"/>
                  </a:schemeClr>
                </a:solidFill>
              </a:rPr>
              <a:t>Дефинисање привилегија</a:t>
            </a:r>
            <a:endParaRPr lang="en-US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600" y="1219200"/>
            <a:ext cx="619139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Могуће је дефинисати како се подаци претражују и како се приказују у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web </a:t>
            </a:r>
            <a:r>
              <a:rPr lang="sr-Cyrl-R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ГИС апликацији</a:t>
            </a:r>
            <a:endParaRPr lang="sr-Latn-RS" sz="1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sr-Latn-RS" sz="1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sr-Cyrl-R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Могуће је дефинисати следеће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: 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Cyrl-R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Корисничке нивое и привилегије</a:t>
            </a:r>
            <a:endParaRPr lang="en-US" sz="1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Cyrl-R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Претрага према одређеној вредности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​​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(domain field)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Cyrl-R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Претрага по опсегу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(range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field)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Cyrl-R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Претрага по датуму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(date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field)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Cyrl-R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Дефинисање поља која неће бити укључена у претрагу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Cyrl-R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Дефинисање поља која неће бити приказана у резултатима претраге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Cyrl-R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Дефинисање поља која неће бити приказана у идентификацији </a:t>
            </a:r>
          </a:p>
          <a:p>
            <a:r>
              <a:rPr lang="sr-Cyrl-R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објекта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20" y="4876800"/>
            <a:ext cx="2849329" cy="139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120" y="5056627"/>
            <a:ext cx="1440160" cy="1030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875" y="1676400"/>
            <a:ext cx="2375525" cy="1852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539875" y="3528443"/>
            <a:ext cx="23755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100" dirty="0" smtClean="0">
                <a:solidFill>
                  <a:schemeClr val="tx2">
                    <a:lumMod val="50000"/>
                  </a:schemeClr>
                </a:solidFill>
              </a:rPr>
              <a:t>Додавање суфикса у „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</a:rPr>
              <a:t>Alias</a:t>
            </a:r>
            <a:r>
              <a:rPr lang="sr-Cyrl-RS" sz="1100" dirty="0" smtClean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sr-Cyrl-RS" sz="1100" dirty="0" smtClean="0">
                <a:solidFill>
                  <a:schemeClr val="tx2">
                    <a:lumMod val="50000"/>
                  </a:schemeClr>
                </a:solidFill>
              </a:rPr>
              <a:t>пољу</a:t>
            </a:r>
            <a:endParaRPr lang="en-US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91" y="4419600"/>
            <a:ext cx="2325695" cy="1815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998984" y="6261554"/>
            <a:ext cx="196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100" dirty="0" smtClean="0">
                <a:solidFill>
                  <a:schemeClr val="tx2">
                    <a:lumMod val="50000"/>
                  </a:schemeClr>
                </a:solidFill>
              </a:rPr>
              <a:t>Апликација за управљање корисницима</a:t>
            </a:r>
            <a:endParaRPr lang="en-US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311275" y="6246160"/>
            <a:ext cx="23755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100" dirty="0" smtClean="0">
                <a:solidFill>
                  <a:schemeClr val="tx2">
                    <a:lumMod val="50000"/>
                  </a:schemeClr>
                </a:solidFill>
              </a:rPr>
              <a:t>Претрага у </a:t>
            </a:r>
            <a:r>
              <a:rPr lang="sr-Latn-RS" sz="1100" dirty="0" err="1" smtClean="0">
                <a:solidFill>
                  <a:schemeClr val="tx2">
                    <a:lumMod val="50000"/>
                  </a:schemeClr>
                </a:solidFill>
              </a:rPr>
              <a:t>web</a:t>
            </a:r>
            <a:r>
              <a:rPr lang="sr-Latn-RS" sz="11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sr-Cyrl-RS" sz="1100" dirty="0" smtClean="0">
                <a:solidFill>
                  <a:schemeClr val="tx2">
                    <a:lumMod val="50000"/>
                  </a:schemeClr>
                </a:solidFill>
              </a:rPr>
              <a:t>ГИС апликацији</a:t>
            </a:r>
            <a:endParaRPr lang="en-US" sz="11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95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52400"/>
            <a:ext cx="9144000" cy="36933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Просторни информациони систем за </a:t>
            </a:r>
            <a:r>
              <a:rPr lang="ru-RU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пољопривреду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sr-Latn-R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– </a:t>
            </a:r>
            <a:r>
              <a:rPr lang="sr-Cyrl-R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ПРИМЕР 1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838200"/>
            <a:ext cx="91440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0" y="609600"/>
            <a:ext cx="3637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400" dirty="0" smtClean="0"/>
              <a:t>Контрола рада Саветодавне службе АПВ</a:t>
            </a:r>
            <a:endParaRPr lang="sr-Latn-RS" sz="1400" dirty="0"/>
          </a:p>
        </p:txBody>
      </p:sp>
    </p:spTree>
    <p:extLst>
      <p:ext uri="{BB962C8B-B14F-4D97-AF65-F5344CB8AC3E}">
        <p14:creationId xmlns:p14="http://schemas.microsoft.com/office/powerpoint/2010/main" val="3164946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52400"/>
            <a:ext cx="9144000" cy="36933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Просторни информациони систем за </a:t>
            </a:r>
            <a:r>
              <a:rPr lang="ru-RU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пољопривреду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sr-Latn-R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– </a:t>
            </a:r>
            <a:r>
              <a:rPr lang="sr-Cyrl-R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ПРИМЕР 2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86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41888" y="606623"/>
            <a:ext cx="5326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400" dirty="0" smtClean="0"/>
              <a:t>Контрола алокације финансијских средстава путем </a:t>
            </a:r>
            <a:r>
              <a:rPr lang="sr-Cyrl-RS" sz="1400" b="1" dirty="0" smtClean="0"/>
              <a:t>конкурса</a:t>
            </a:r>
            <a:endParaRPr lang="sr-Latn-RS" sz="1400" b="1" dirty="0"/>
          </a:p>
        </p:txBody>
      </p:sp>
    </p:spTree>
    <p:extLst>
      <p:ext uri="{BB962C8B-B14F-4D97-AF65-F5344CB8AC3E}">
        <p14:creationId xmlns:p14="http://schemas.microsoft.com/office/powerpoint/2010/main" val="2374169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09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52400"/>
            <a:ext cx="9144000" cy="36933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Просторни информациони систем за </a:t>
            </a:r>
            <a:r>
              <a:rPr lang="ru-RU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пољопривреду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sr-Latn-R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– </a:t>
            </a:r>
            <a:r>
              <a:rPr lang="sr-Cyrl-R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ПРИМЕР 3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5832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172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52400"/>
            <a:ext cx="9144000" cy="36933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Просторни информациони систем за </a:t>
            </a:r>
            <a:r>
              <a:rPr lang="ru-RU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пољопривреду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sr-Latn-R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– </a:t>
            </a:r>
            <a:r>
              <a:rPr lang="sr-Cyrl-R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ПРИМЕР 4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4786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172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52400"/>
            <a:ext cx="9144000" cy="36933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Просторни информациони систем за </a:t>
            </a:r>
            <a:r>
              <a:rPr lang="ru-RU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пољопривреду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sr-Latn-R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– </a:t>
            </a:r>
            <a:r>
              <a:rPr lang="sr-Cyrl-R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ПРИМЕР 5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1569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 descr="Fotolia_34907824_Subscription_XX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0"/>
            <a:ext cx="3649662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Fotolia_25769239_Subscription_X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0"/>
            <a:ext cx="3662362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3302" y="4909064"/>
            <a:ext cx="2438400" cy="1644136"/>
            <a:chOff x="5010122" y="2489715"/>
            <a:chExt cx="2438400" cy="16441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0235" y="2489715"/>
              <a:ext cx="638175" cy="6286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5409" y="3194566"/>
              <a:ext cx="1647825" cy="3048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9847" y="2784991"/>
              <a:ext cx="409575" cy="33337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010122" y="3579852"/>
              <a:ext cx="24384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Towards Inclusion of Balkan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Countries into Global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Earth Observation Initiatives</a:t>
              </a:r>
              <a:endParaRPr lang="sr-Latn-RS" sz="10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5249" y="1447800"/>
            <a:ext cx="3048000" cy="1562100"/>
            <a:chOff x="914400" y="1695450"/>
            <a:chExt cx="3048000" cy="15621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695450"/>
              <a:ext cx="3048000" cy="704850"/>
            </a:xfrm>
            <a:prstGeom prst="rect">
              <a:avLst/>
            </a:prstGeom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150" y="2400300"/>
              <a:ext cx="1714500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95249" y="3653009"/>
            <a:ext cx="3581900" cy="1376191"/>
            <a:chOff x="838200" y="3462542"/>
            <a:chExt cx="3581900" cy="137619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3462542"/>
              <a:ext cx="3581900" cy="111458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99912" y="4577124"/>
              <a:ext cx="2858474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11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Управа за пољопривредно земљиште</a:t>
              </a:r>
              <a:endParaRPr lang="sr-Latn-RS" sz="11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40452" y="1730169"/>
            <a:ext cx="2324100" cy="1643998"/>
            <a:chOff x="5921064" y="4314120"/>
            <a:chExt cx="2324100" cy="164399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514" y="4314120"/>
              <a:ext cx="1619250" cy="86677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3464" y="5163108"/>
              <a:ext cx="2019300" cy="5334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921064" y="5696508"/>
              <a:ext cx="232410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Републички </a:t>
              </a:r>
              <a:r>
                <a:rPr lang="ru-RU" sz="11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завод за статистику</a:t>
              </a:r>
              <a:endParaRPr lang="sr-Latn-RS" sz="11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2" name="Title 61"/>
          <p:cNvSpPr>
            <a:spLocks noGrp="1"/>
          </p:cNvSpPr>
          <p:nvPr/>
        </p:nvSpPr>
        <p:spPr bwMode="auto">
          <a:xfrm>
            <a:off x="590312" y="533400"/>
            <a:ext cx="41148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en-US" sz="4400" b="1" i="0" kern="1200" cap="none" baseline="0">
                <a:solidFill>
                  <a:srgbClr val="FFFFFF"/>
                </a:solidFill>
                <a:effectLst/>
                <a:latin typeface="+mj-lt"/>
                <a:ea typeface="+mj-ea"/>
                <a:cs typeface="Avenir LT Std 55 Roman" pitchFamily="34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venir LT Std 55 Roman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venir LT Std 55 Roman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venir LT Std 55 Roman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venir LT Std 55 Roman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venir LT Std 55 Roman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venir LT Std 55 Roman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venir LT Std 55 Roman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venir LT Std 55 Roman"/>
              </a:defRPr>
            </a:lvl9pPr>
          </a:lstStyle>
          <a:p>
            <a:pPr algn="ctr"/>
            <a:r>
              <a:rPr lang="sr-Cyrl-RS" sz="2400" dirty="0" smtClean="0">
                <a:cs typeface="Avenir LT Std 55 Roman"/>
              </a:rPr>
              <a:t>Сарадња са другим институцијама</a:t>
            </a:r>
            <a:endParaRPr sz="2400" dirty="0" smtClean="0">
              <a:cs typeface="Aveni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812450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" y="1584158"/>
            <a:ext cx="9091367" cy="51976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0" y="942201"/>
            <a:ext cx="3962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Cyrl-RS" sz="1200" dirty="0" err="1" smtClean="0"/>
              <a:t>Биосенс</a:t>
            </a:r>
            <a:r>
              <a:rPr lang="sr-Cyrl-RS" sz="1200" dirty="0" smtClean="0"/>
              <a:t> центар, ФТН, Универзитет у Новом Саду</a:t>
            </a:r>
            <a:endParaRPr lang="sr-Latn-R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52400"/>
            <a:ext cx="914400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ru-RU" dirty="0"/>
              <a:t>Даљинска детекција – сетвена структура на територији АПВ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1066800" cy="119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27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52400"/>
            <a:ext cx="914400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ru-RU" dirty="0"/>
              <a:t>Даљинска детекција – сетвена структура на територији АПВ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" y="624227"/>
            <a:ext cx="9144000" cy="6233773"/>
          </a:xfrm>
          <a:prstGeom prst="rect">
            <a:avLst/>
          </a:prstGeom>
        </p:spPr>
      </p:pic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3906947"/>
              </p:ext>
            </p:extLst>
          </p:nvPr>
        </p:nvGraphicFramePr>
        <p:xfrm>
          <a:off x="6096000" y="864115"/>
          <a:ext cx="2995863" cy="1726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6200" y="624227"/>
            <a:ext cx="2043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solidFill>
                  <a:schemeClr val="bg1"/>
                </a:solidFill>
              </a:rPr>
              <a:t>Општина Нови Сад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24600" y="618547"/>
            <a:ext cx="28055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100" dirty="0" smtClean="0">
                <a:solidFill>
                  <a:schemeClr val="bg1"/>
                </a:solidFill>
              </a:rPr>
              <a:t>Учешће културе у укупној површини ПО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238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>
            <a:noAutofit/>
          </a:bodyPr>
          <a:lstStyle/>
          <a:p>
            <a:r>
              <a:rPr lang="sr-Latn-RS" sz="2000" b="1" dirty="0" smtClean="0"/>
              <a:t>Stanje useva </a:t>
            </a:r>
            <a:r>
              <a:rPr lang="sr-Latn-RS" sz="2000" dirty="0" smtClean="0"/>
              <a:t>- I</a:t>
            </a:r>
            <a:r>
              <a:rPr lang="en-US" sz="2000" dirty="0" err="1" smtClean="0"/>
              <a:t>ntenzitet</a:t>
            </a:r>
            <a:r>
              <a:rPr lang="en-US" sz="2000" dirty="0" smtClean="0"/>
              <a:t> </a:t>
            </a:r>
            <a:r>
              <a:rPr lang="en-US" sz="2000" dirty="0" err="1"/>
              <a:t>metaboličkih</a:t>
            </a:r>
            <a:r>
              <a:rPr lang="en-US" sz="2000" dirty="0"/>
              <a:t> </a:t>
            </a:r>
            <a:r>
              <a:rPr lang="en-US" sz="2000" dirty="0" err="1"/>
              <a:t>procesa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 smtClean="0"/>
              <a:t>stres</a:t>
            </a:r>
            <a:r>
              <a:rPr lang="en-US" sz="2000" dirty="0" smtClean="0"/>
              <a:t> </a:t>
            </a:r>
            <a:r>
              <a:rPr lang="en-US" sz="2000" dirty="0" err="1" smtClean="0"/>
              <a:t>biljaka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2895600" cy="685801"/>
          </a:xfrm>
        </p:spPr>
        <p:txBody>
          <a:bodyPr>
            <a:normAutofit/>
          </a:bodyPr>
          <a:lstStyle/>
          <a:p>
            <a:r>
              <a:rPr lang="sr-Latn-RS" sz="1800" b="1" dirty="0" smtClean="0"/>
              <a:t>NDVI</a:t>
            </a:r>
            <a:r>
              <a:rPr lang="sr-Latn-RS" sz="1800" dirty="0" smtClean="0"/>
              <a:t>, promena od juna do </a:t>
            </a:r>
            <a:r>
              <a:rPr lang="sr-Latn-RS" sz="1800" dirty="0" smtClean="0"/>
              <a:t>septembra</a:t>
            </a:r>
            <a:r>
              <a:rPr lang="sr-Cyrl-RS" sz="1800" dirty="0" smtClean="0"/>
              <a:t> 2013</a:t>
            </a:r>
            <a:r>
              <a:rPr lang="sr-Latn-RS" sz="1800" dirty="0" smtClean="0"/>
              <a:t> </a:t>
            </a:r>
            <a:r>
              <a:rPr lang="sr-Latn-RS" sz="1800" dirty="0" smtClean="0"/>
              <a:t>- Landsat 8</a:t>
            </a:r>
            <a:endParaRPr lang="en-US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3733800" y="1219200"/>
            <a:ext cx="5105399" cy="5562600"/>
            <a:chOff x="3810000" y="1143000"/>
            <a:chExt cx="5105399" cy="5562600"/>
          </a:xfrm>
        </p:grpSpPr>
        <p:pic>
          <p:nvPicPr>
            <p:cNvPr id="11" name="Picture 10" descr="D:\landsat\falsecolor_ndvibacka_1.jpg"/>
            <p:cNvPicPr/>
            <p:nvPr/>
          </p:nvPicPr>
          <p:blipFill rotWithShape="1"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65"/>
            <a:stretch/>
          </p:blipFill>
          <p:spPr bwMode="auto">
            <a:xfrm>
              <a:off x="3810808" y="1143069"/>
              <a:ext cx="2814271" cy="2979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 descr="D:\landsat\falsecolor_ndvibacka_2.jpg"/>
            <p:cNvPicPr/>
            <p:nvPr/>
          </p:nvPicPr>
          <p:blipFill rotWithShape="1"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198"/>
            <a:stretch/>
          </p:blipFill>
          <p:spPr bwMode="auto">
            <a:xfrm>
              <a:off x="6132135" y="1143000"/>
              <a:ext cx="2783086" cy="2979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 descr="D:\landsat\falsecolor_ndvibacka_3.jpg"/>
            <p:cNvPicPr/>
            <p:nvPr/>
          </p:nvPicPr>
          <p:blipFill rotWithShape="1"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59"/>
            <a:stretch/>
          </p:blipFill>
          <p:spPr bwMode="auto">
            <a:xfrm>
              <a:off x="3810000" y="3725609"/>
              <a:ext cx="2815127" cy="2979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 descr="D:\landsat\falsecolor_ndvibacka_4.jpg"/>
            <p:cNvPicPr/>
            <p:nvPr/>
          </p:nvPicPr>
          <p:blipFill rotWithShape="1"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112"/>
            <a:stretch/>
          </p:blipFill>
          <p:spPr bwMode="auto">
            <a:xfrm>
              <a:off x="6129036" y="3725609"/>
              <a:ext cx="2786363" cy="2979991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533400" y="4177620"/>
                <a:ext cx="2133918" cy="617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 smtClean="0">
                          <a:latin typeface="Cambria Math"/>
                        </a:rPr>
                        <m:t>𝑁𝐷𝑉𝐼</m:t>
                      </m:r>
                      <m:r>
                        <a:rPr lang="sr-Latn-RS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sr-Latn-RS" i="1">
                              <a:latin typeface="Cambria Math"/>
                            </a:rPr>
                            <m:t>𝑁𝐼𝑅</m:t>
                          </m:r>
                          <m:r>
                            <a:rPr lang="sr-Latn-RS" i="1">
                              <a:latin typeface="Cambria Math"/>
                            </a:rPr>
                            <m:t>−</m:t>
                          </m:r>
                          <m:r>
                            <a:rPr lang="sr-Latn-RS" i="1">
                              <a:latin typeface="Cambria Math"/>
                            </a:rPr>
                            <m:t>𝑉𝐼𝑆</m:t>
                          </m:r>
                        </m:num>
                        <m:den>
                          <m:r>
                            <a:rPr lang="sr-Latn-RS" i="1">
                              <a:latin typeface="Cambria Math"/>
                            </a:rPr>
                            <m:t>𝑁𝐼𝑅</m:t>
                          </m:r>
                          <m:r>
                            <a:rPr lang="sr-Latn-RS" i="1">
                              <a:latin typeface="Cambria Math"/>
                            </a:rPr>
                            <m:t>+</m:t>
                          </m:r>
                          <m:r>
                            <a:rPr lang="sr-Latn-RS" i="1">
                              <a:latin typeface="Cambria Math"/>
                            </a:rPr>
                            <m:t>𝑉𝐼𝑆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177620"/>
                <a:ext cx="2133918" cy="61734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r-Latn-R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836563" y="2247900"/>
            <a:ext cx="421237" cy="3810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Cyrl-RS" sz="1400" b="1" dirty="0" smtClean="0">
                <a:solidFill>
                  <a:srgbClr val="FF0000"/>
                </a:solidFill>
                <a:ea typeface="+mn-ea"/>
                <a:cs typeface="+mn-cs"/>
              </a:rPr>
              <a:t>јун</a:t>
            </a:r>
            <a:endParaRPr lang="sr-Latn-RS" sz="1400" b="1" dirty="0" smtClean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6859" y="2247900"/>
            <a:ext cx="421237" cy="3810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Cyrl-RS" sz="1400" b="1" dirty="0" smtClean="0">
                <a:solidFill>
                  <a:srgbClr val="FF0000"/>
                </a:solidFill>
                <a:ea typeface="+mn-ea"/>
                <a:cs typeface="+mn-cs"/>
              </a:rPr>
              <a:t>јул</a:t>
            </a:r>
            <a:endParaRPr lang="sr-Latn-RS" sz="1400" b="1" dirty="0" smtClean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36562" y="5101304"/>
            <a:ext cx="421237" cy="3810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Cyrl-RS" sz="1400" b="1" dirty="0" smtClean="0">
                <a:solidFill>
                  <a:srgbClr val="FF0000"/>
                </a:solidFill>
                <a:ea typeface="+mn-ea"/>
                <a:cs typeface="+mn-cs"/>
              </a:rPr>
              <a:t>август</a:t>
            </a:r>
            <a:endParaRPr lang="sr-Latn-RS" sz="1400" b="1" dirty="0" smtClean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6859" y="5101304"/>
            <a:ext cx="421237" cy="3810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Cyrl-RS" sz="1400" b="1" dirty="0" smtClean="0">
                <a:solidFill>
                  <a:srgbClr val="FF0000"/>
                </a:solidFill>
                <a:ea typeface="+mn-ea"/>
                <a:cs typeface="+mn-cs"/>
              </a:rPr>
              <a:t>септембар</a:t>
            </a:r>
            <a:endParaRPr lang="sr-Latn-RS" sz="1400" b="1" dirty="0" smtClean="0">
              <a:solidFill>
                <a:srgbClr val="FF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508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9144000" cy="36933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+mn-lt"/>
                <a:cs typeface="Arial" charset="0"/>
              </a:rPr>
              <a:t>Просторни информациони систем за пољопривреду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762000"/>
            <a:ext cx="838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r-Cyrl-RS" dirty="0">
                <a:solidFill>
                  <a:prstClr val="black"/>
                </a:solidFill>
                <a:latin typeface="+mn-lt"/>
                <a:cs typeface="Arial" charset="0"/>
              </a:rPr>
              <a:t>Скоро сви </a:t>
            </a:r>
            <a:r>
              <a:rPr lang="sr-Cyrl-RS" dirty="0" smtClean="0">
                <a:solidFill>
                  <a:prstClr val="black"/>
                </a:solidFill>
                <a:latin typeface="+mn-lt"/>
                <a:cs typeface="Arial" charset="0"/>
              </a:rPr>
              <a:t>подаци </a:t>
            </a:r>
            <a:r>
              <a:rPr lang="sr-Cyrl-RS" dirty="0">
                <a:solidFill>
                  <a:prstClr val="black"/>
                </a:solidFill>
                <a:latin typeface="+mn-lt"/>
                <a:cs typeface="Arial" charset="0"/>
              </a:rPr>
              <a:t>везани за пољопривреду имају </a:t>
            </a:r>
            <a:r>
              <a:rPr lang="sr-Cyrl-RS" dirty="0">
                <a:solidFill>
                  <a:srgbClr val="FF0000"/>
                </a:solidFill>
                <a:latin typeface="+mn-lt"/>
                <a:cs typeface="Arial" charset="0"/>
              </a:rPr>
              <a:t>просторну компоненту</a:t>
            </a:r>
            <a:r>
              <a:rPr lang="sr-Cyrl-RS" dirty="0">
                <a:solidFill>
                  <a:prstClr val="black"/>
                </a:solidFill>
                <a:latin typeface="+mn-lt"/>
                <a:cs typeface="Arial" charset="0"/>
              </a:rPr>
              <a:t>. </a:t>
            </a:r>
          </a:p>
          <a:p>
            <a:pPr>
              <a:defRPr/>
            </a:pPr>
            <a:endParaRPr lang="sr-Cyrl-RS" dirty="0">
              <a:solidFill>
                <a:prstClr val="black"/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sr-Cyrl-RS" dirty="0">
                <a:solidFill>
                  <a:prstClr val="black"/>
                </a:solidFill>
                <a:latin typeface="+mn-lt"/>
                <a:cs typeface="Arial" charset="0"/>
              </a:rPr>
              <a:t>ГИС омогућује бољу интерпретацију просторних информација које се у супротном тешко интерпретирају</a:t>
            </a:r>
            <a:r>
              <a:rPr lang="en-US" dirty="0">
                <a:solidFill>
                  <a:prstClr val="black"/>
                </a:solidFill>
                <a:latin typeface="+mn-lt"/>
                <a:cs typeface="Arial" charset="0"/>
              </a:rPr>
              <a:t>.</a:t>
            </a:r>
            <a:endParaRPr lang="sr-Latn-RS" dirty="0">
              <a:solidFill>
                <a:prstClr val="black"/>
              </a:solidFill>
              <a:latin typeface="+mn-lt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663" y="2025650"/>
            <a:ext cx="3233737" cy="44473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Cyrl-RS" b="1" dirty="0">
                <a:solidFill>
                  <a:prstClr val="black"/>
                </a:solidFill>
                <a:latin typeface="+mn-lt"/>
                <a:cs typeface="Arial" charset="0"/>
              </a:rPr>
              <a:t>Општи бенефити</a:t>
            </a:r>
            <a:r>
              <a:rPr lang="sr-Latn-RS" b="1" dirty="0">
                <a:solidFill>
                  <a:prstClr val="black"/>
                </a:solidFill>
                <a:latin typeface="+mn-lt"/>
                <a:cs typeface="Arial" charset="0"/>
              </a:rPr>
              <a:t>:</a:t>
            </a:r>
            <a:endParaRPr lang="sr-Cyrl-RS" b="1" dirty="0">
              <a:solidFill>
                <a:prstClr val="black"/>
              </a:solidFill>
              <a:latin typeface="+mn-lt"/>
              <a:cs typeface="Arial" charset="0"/>
            </a:endParaRPr>
          </a:p>
          <a:p>
            <a:pPr>
              <a:defRPr/>
            </a:pPr>
            <a:endParaRPr lang="sr-Latn-RS" b="1" dirty="0">
              <a:solidFill>
                <a:prstClr val="black"/>
              </a:solidFill>
              <a:latin typeface="+mn-lt"/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+mn-lt"/>
                <a:cs typeface="Arial" charset="0"/>
              </a:rPr>
              <a:t>• </a:t>
            </a:r>
            <a:r>
              <a:rPr lang="sr-Cyrl-RS" dirty="0">
                <a:solidFill>
                  <a:prstClr val="black"/>
                </a:solidFill>
                <a:latin typeface="+mn-lt"/>
                <a:cs typeface="Arial" charset="0"/>
              </a:rPr>
              <a:t>Боља аналитичка подршка</a:t>
            </a:r>
            <a:endParaRPr lang="en-US" dirty="0">
              <a:solidFill>
                <a:prstClr val="black"/>
              </a:solidFill>
              <a:latin typeface="+mn-lt"/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+mn-lt"/>
                <a:cs typeface="Arial" charset="0"/>
              </a:rPr>
              <a:t>• </a:t>
            </a:r>
            <a:r>
              <a:rPr lang="sr-Cyrl-RS" dirty="0">
                <a:solidFill>
                  <a:prstClr val="black"/>
                </a:solidFill>
                <a:latin typeface="+mn-lt"/>
                <a:cs typeface="Arial" charset="0"/>
              </a:rPr>
              <a:t>Боље разумевање фактора ризика</a:t>
            </a:r>
            <a:endParaRPr lang="en-US" dirty="0">
              <a:solidFill>
                <a:prstClr val="black"/>
              </a:solidFill>
              <a:latin typeface="+mn-lt"/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+mn-lt"/>
                <a:cs typeface="Arial" charset="0"/>
              </a:rPr>
              <a:t>• </a:t>
            </a:r>
            <a:r>
              <a:rPr lang="sr-Cyrl-RS" dirty="0">
                <a:solidFill>
                  <a:prstClr val="black"/>
                </a:solidFill>
                <a:latin typeface="+mn-lt"/>
                <a:cs typeface="Arial" charset="0"/>
              </a:rPr>
              <a:t>Већа ефикасност кроз аутоматизацију задатака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sr-Cyrl-RS" dirty="0">
                <a:solidFill>
                  <a:prstClr val="black"/>
                </a:solidFill>
                <a:latin typeface="+mn-lt"/>
                <a:cs typeface="Arial" charset="0"/>
              </a:rPr>
              <a:t>Бољи менаџмент ресурса</a:t>
            </a:r>
            <a:endParaRPr lang="en-US" dirty="0">
              <a:solidFill>
                <a:prstClr val="black"/>
              </a:solidFill>
              <a:latin typeface="+mn-lt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sr-Cyrl-RS" dirty="0">
                <a:solidFill>
                  <a:prstClr val="black"/>
                </a:solidFill>
                <a:latin typeface="+mn-lt"/>
                <a:cs typeface="Arial" charset="0"/>
              </a:rPr>
              <a:t>Поузданија подршка у доношењу одлука</a:t>
            </a:r>
          </a:p>
          <a:p>
            <a:pPr>
              <a:lnSpc>
                <a:spcPct val="150000"/>
              </a:lnSpc>
              <a:defRPr/>
            </a:pPr>
            <a:endParaRPr lang="en-US" dirty="0">
              <a:solidFill>
                <a:prstClr val="black"/>
              </a:solidFill>
              <a:latin typeface="+mn-lt"/>
              <a:cs typeface="Arial" charset="0"/>
            </a:endParaRPr>
          </a:p>
        </p:txBody>
      </p:sp>
      <p:grpSp>
        <p:nvGrpSpPr>
          <p:cNvPr id="6150" name="Group 11"/>
          <p:cNvGrpSpPr>
            <a:grpSpLocks/>
          </p:cNvGrpSpPr>
          <p:nvPr/>
        </p:nvGrpSpPr>
        <p:grpSpPr bwMode="auto">
          <a:xfrm>
            <a:off x="3505200" y="1828800"/>
            <a:ext cx="5519737" cy="4495800"/>
            <a:chOff x="3586609" y="1828800"/>
            <a:chExt cx="5519290" cy="4495800"/>
          </a:xfrm>
        </p:grpSpPr>
        <p:grpSp>
          <p:nvGrpSpPr>
            <p:cNvPr id="6152" name="Group 9"/>
            <p:cNvGrpSpPr>
              <a:grpSpLocks/>
            </p:cNvGrpSpPr>
            <p:nvPr/>
          </p:nvGrpSpPr>
          <p:grpSpPr bwMode="auto">
            <a:xfrm>
              <a:off x="3586609" y="1828800"/>
              <a:ext cx="5519290" cy="4495800"/>
              <a:chOff x="3586609" y="1828800"/>
              <a:chExt cx="5519290" cy="4495800"/>
            </a:xfrm>
          </p:grpSpPr>
          <p:pic>
            <p:nvPicPr>
              <p:cNvPr id="6154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6609" y="1995745"/>
                <a:ext cx="5519290" cy="432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877260" y="2403475"/>
                <a:ext cx="734629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sr-Cyrl-RS" sz="1200" dirty="0">
                    <a:solidFill>
                      <a:prstClr val="black"/>
                    </a:solidFill>
                    <a:latin typeface="+mn-lt"/>
                    <a:cs typeface="Arial" charset="0"/>
                  </a:rPr>
                  <a:t>Радни </a:t>
                </a:r>
              </a:p>
              <a:p>
                <a:pPr algn="ctr">
                  <a:defRPr/>
                </a:pPr>
                <a:r>
                  <a:rPr lang="sr-Cyrl-RS" sz="1200" dirty="0">
                    <a:solidFill>
                      <a:prstClr val="black"/>
                    </a:solidFill>
                    <a:latin typeface="+mn-lt"/>
                    <a:cs typeface="Arial" charset="0"/>
                  </a:rPr>
                  <a:t>процеси</a:t>
                </a:r>
                <a:endParaRPr lang="en-US" sz="1200" dirty="0">
                  <a:solidFill>
                    <a:prstClr val="black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029529" y="2032000"/>
                <a:ext cx="772906" cy="276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sr-Cyrl-RS" sz="1200" dirty="0">
                    <a:solidFill>
                      <a:prstClr val="black"/>
                    </a:solidFill>
                    <a:latin typeface="+mn-lt"/>
                    <a:cs typeface="Arial" charset="0"/>
                  </a:rPr>
                  <a:t>Сарадња</a:t>
                </a:r>
                <a:endParaRPr lang="en-US" sz="1200" dirty="0">
                  <a:solidFill>
                    <a:prstClr val="black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315300" y="1828800"/>
                <a:ext cx="670322" cy="276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sr-Cyrl-RS" sz="1200" dirty="0">
                    <a:solidFill>
                      <a:prstClr val="black"/>
                    </a:solidFill>
                    <a:latin typeface="+mn-lt"/>
                    <a:cs typeface="Arial" charset="0"/>
                  </a:rPr>
                  <a:t>Јавност</a:t>
                </a:r>
                <a:endParaRPr lang="en-US" sz="1200" dirty="0">
                  <a:solidFill>
                    <a:prstClr val="black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517501" y="2286000"/>
                <a:ext cx="960826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sr-Cyrl-RS" sz="1200" dirty="0">
                    <a:solidFill>
                      <a:prstClr val="black"/>
                    </a:solidFill>
                    <a:latin typeface="+mn-lt"/>
                    <a:cs typeface="Arial" charset="0"/>
                  </a:rPr>
                  <a:t>Доносиоци </a:t>
                </a:r>
              </a:p>
              <a:p>
                <a:pPr algn="ctr">
                  <a:defRPr/>
                </a:pPr>
                <a:r>
                  <a:rPr lang="sr-Cyrl-RS" sz="1200" dirty="0">
                    <a:solidFill>
                      <a:prstClr val="black"/>
                    </a:solidFill>
                    <a:latin typeface="+mn-lt"/>
                    <a:cs typeface="Arial" charset="0"/>
                  </a:rPr>
                  <a:t>одлука</a:t>
                </a:r>
                <a:endParaRPr lang="en-US" sz="1200" dirty="0">
                  <a:solidFill>
                    <a:prstClr val="black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147535" y="3622675"/>
                <a:ext cx="913509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sr-Cyrl-RS" sz="1200" dirty="0">
                    <a:solidFill>
                      <a:prstClr val="black"/>
                    </a:solidFill>
                    <a:latin typeface="+mn-lt"/>
                    <a:cs typeface="Arial" charset="0"/>
                  </a:rPr>
                  <a:t>Све </a:t>
                </a:r>
              </a:p>
              <a:p>
                <a:pPr algn="ctr">
                  <a:defRPr/>
                </a:pPr>
                <a:r>
                  <a:rPr lang="sr-Cyrl-RS" sz="1200" dirty="0">
                    <a:solidFill>
                      <a:prstClr val="black"/>
                    </a:solidFill>
                    <a:latin typeface="+mn-lt"/>
                    <a:cs typeface="Arial" charset="0"/>
                  </a:rPr>
                  <a:t>платформе</a:t>
                </a:r>
                <a:endParaRPr lang="en-US" sz="1200" dirty="0">
                  <a:solidFill>
                    <a:prstClr val="black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083890" y="5867400"/>
                <a:ext cx="734437" cy="276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sr-Cyrl-RS" sz="1200" dirty="0">
                    <a:solidFill>
                      <a:prstClr val="black"/>
                    </a:solidFill>
                    <a:latin typeface="+mn-lt"/>
                    <a:cs typeface="Arial" charset="0"/>
                  </a:rPr>
                  <a:t>Анализе</a:t>
                </a:r>
                <a:endParaRPr lang="en-US" sz="1200" dirty="0">
                  <a:solidFill>
                    <a:prstClr val="black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243038" y="3894138"/>
                <a:ext cx="696930" cy="276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sr-Cyrl-RS" sz="1200" b="1" dirty="0">
                    <a:solidFill>
                      <a:srgbClr val="C0504D"/>
                    </a:solidFill>
                    <a:latin typeface="+mn-lt"/>
                    <a:cs typeface="Arial" charset="0"/>
                  </a:rPr>
                  <a:t>Подаци</a:t>
                </a:r>
                <a:endParaRPr lang="en-US" sz="1200" b="1" dirty="0">
                  <a:solidFill>
                    <a:srgbClr val="C0504D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109973" y="3830638"/>
                <a:ext cx="729628" cy="276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sr-Cyrl-RS" sz="1200" dirty="0">
                    <a:solidFill>
                      <a:prstClr val="black"/>
                    </a:solidFill>
                    <a:latin typeface="+mn-lt"/>
                    <a:cs typeface="Arial" charset="0"/>
                  </a:rPr>
                  <a:t>Сервиси</a:t>
                </a:r>
                <a:endParaRPr lang="en-US" sz="1200" dirty="0">
                  <a:solidFill>
                    <a:prstClr val="black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579787" y="4597400"/>
                <a:ext cx="1137592" cy="276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sr-Cyrl-RS" sz="1200" dirty="0">
                    <a:solidFill>
                      <a:prstClr val="black"/>
                    </a:solidFill>
                    <a:latin typeface="+mn-lt"/>
                    <a:cs typeface="Arial" charset="0"/>
                  </a:rPr>
                  <a:t>Визуализација</a:t>
                </a:r>
                <a:endParaRPr lang="en-US" sz="1200" dirty="0">
                  <a:solidFill>
                    <a:prstClr val="black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309322" y="4603750"/>
                <a:ext cx="940566" cy="276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sr-Cyrl-RS" sz="1200" dirty="0">
                    <a:solidFill>
                      <a:prstClr val="black"/>
                    </a:solidFill>
                    <a:latin typeface="+mn-lt"/>
                    <a:cs typeface="Arial" charset="0"/>
                  </a:rPr>
                  <a:t>Апликације</a:t>
                </a:r>
                <a:endParaRPr lang="en-US" sz="1200" dirty="0">
                  <a:solidFill>
                    <a:prstClr val="black"/>
                  </a:solidFill>
                  <a:latin typeface="+mn-lt"/>
                  <a:cs typeface="Arial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836660" y="5715000"/>
              <a:ext cx="1155363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sr-Cyrl-RS" sz="1200" b="1" cap="all" dirty="0">
                  <a:ln/>
                  <a:solidFill>
                    <a:srgbClr val="4F81BD"/>
                  </a:solidFill>
                  <a:effectLst>
                    <a:outerShdw blurRad="19685" dist="12700" dir="5400000" algn="tl" rotWithShape="0">
                      <a:srgbClr val="4F81BD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</a:rPr>
                <a:t>ГИС</a:t>
              </a:r>
              <a:endParaRPr lang="en-US" sz="12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86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52400"/>
            <a:ext cx="9144000" cy="36933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Просторни информациони систем за </a:t>
            </a:r>
            <a:r>
              <a:rPr lang="ru-RU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пољопривреду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19600"/>
            <a:ext cx="77724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773668"/>
            <a:ext cx="7772400" cy="369332"/>
          </a:xfrm>
        </p:spPr>
        <p:txBody>
          <a:bodyPr/>
          <a:lstStyle/>
          <a:p>
            <a:r>
              <a:rPr lang="sr-Cyrl-RS" sz="2800" b="1" dirty="0" smtClean="0"/>
              <a:t>Предности</a:t>
            </a:r>
            <a:endParaRPr lang="sr-Latn-RS" sz="2800" b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377077"/>
            <a:ext cx="8077200" cy="2585323"/>
          </a:xfr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sr-Cyrl-RS" sz="1800" dirty="0">
                <a:solidFill>
                  <a:schemeClr val="tx1"/>
                </a:solidFill>
                <a:cs typeface="Arial" pitchFamily="34" charset="0"/>
              </a:rPr>
              <a:t>Систем омогућава дељење информација не само интерно, унутар Секретаријата,  већ и између државне управе и грађана, као и између државних институција.</a:t>
            </a:r>
            <a:endParaRPr lang="en-US" sz="1800" dirty="0">
              <a:solidFill>
                <a:schemeClr val="tx1"/>
              </a:solidFill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cs typeface="Arial" pitchFamily="34" charset="0"/>
              </a:rPr>
              <a:t>Имплементацијом Система решен је проблем неажурних података са терена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cs typeface="Arial" pitchFamily="34" charset="0"/>
              </a:rPr>
              <a:t>Унапређен рад саветодавне и инспекцијске службе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cs typeface="Arial" pitchFamily="34" charset="0"/>
              </a:rPr>
              <a:t>Подаци су доступни у скоро реалном времену , што омогућава брзо реаговање у инцидентним ситуацијама.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cs typeface="Arial" pitchFamily="34" charset="0"/>
              </a:rPr>
              <a:t>Јединственим Системом обухваћен велики број различитих актвности у областима надлежности Секретаријата.</a:t>
            </a:r>
            <a:endParaRPr lang="sr-Latn-RS" sz="1800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00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 descr="Fotolia_34907824_Subscription_XX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0"/>
            <a:ext cx="3649662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Fotolia_25769239_Subscription_X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0"/>
            <a:ext cx="3662362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61"/>
          <p:cNvSpPr>
            <a:spLocks noGrp="1"/>
          </p:cNvSpPr>
          <p:nvPr/>
        </p:nvSpPr>
        <p:spPr bwMode="auto">
          <a:xfrm>
            <a:off x="685800" y="2743200"/>
            <a:ext cx="41148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en-US" sz="4400" b="1" i="0" kern="1200" cap="none" baseline="0">
                <a:solidFill>
                  <a:srgbClr val="FFFFFF"/>
                </a:solidFill>
                <a:effectLst/>
                <a:latin typeface="+mj-lt"/>
                <a:ea typeface="+mj-ea"/>
                <a:cs typeface="Avenir LT Std 55 Roman" pitchFamily="34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venir LT Std 55 Roman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venir LT Std 55 Roman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venir LT Std 55 Roman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venir LT Std 55 Roman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venir LT Std 55 Roman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venir LT Std 55 Roman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venir LT Std 55 Roman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venir LT Std 55 Roman"/>
              </a:defRPr>
            </a:lvl9pPr>
          </a:lstStyle>
          <a:p>
            <a:pPr algn="ctr"/>
            <a:r>
              <a:rPr lang="sr-Cyrl-RS" sz="2400" dirty="0" smtClean="0">
                <a:cs typeface="Avenir LT Std 55 Roman"/>
              </a:rPr>
              <a:t>ХВАЛА НА ПАЖЊИ</a:t>
            </a:r>
            <a:endParaRPr sz="2400" dirty="0" smtClean="0">
              <a:cs typeface="Aveni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533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9144000" cy="36933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+mj-lt"/>
                <a:cs typeface="Arial" charset="0"/>
              </a:rPr>
              <a:t>Просторни информациони систем за пољопривреду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52400" y="609600"/>
            <a:ext cx="44196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sr-Cyrl-RS" sz="1500" dirty="0">
                <a:solidFill>
                  <a:srgbClr val="000000"/>
                </a:solidFill>
                <a:latin typeface="+mn-lt"/>
              </a:rPr>
              <a:t>У пољопривреди, институције државне управе и локалне самоуправе пружају и деле информације са много различитих група. У овом ланцу информација од пољопривредног произвођача до потрошача, државне институције </a:t>
            </a:r>
            <a:r>
              <a:rPr lang="sr-Cyrl-RS" sz="1500" b="1" dirty="0">
                <a:solidFill>
                  <a:srgbClr val="000000"/>
                </a:solidFill>
                <a:latin typeface="+mn-lt"/>
              </a:rPr>
              <a:t>прикупљају, уређују, анализирају и достављају информације од значаја.</a:t>
            </a:r>
          </a:p>
          <a:p>
            <a:pPr algn="just" eaLnBrk="1" hangingPunct="1"/>
            <a:endParaRPr lang="sr-Cyrl-RS" sz="1500" dirty="0">
              <a:solidFill>
                <a:srgbClr val="000000"/>
              </a:solidFill>
              <a:latin typeface="+mn-lt"/>
            </a:endParaRPr>
          </a:p>
          <a:p>
            <a:pPr algn="just" eaLnBrk="1" hangingPunct="1"/>
            <a:r>
              <a:rPr lang="sr-Cyrl-RS" sz="1500" dirty="0">
                <a:solidFill>
                  <a:srgbClr val="000000"/>
                </a:solidFill>
                <a:latin typeface="+mn-lt"/>
              </a:rPr>
              <a:t>Са све </a:t>
            </a:r>
            <a:r>
              <a:rPr lang="sr-Cyrl-RS" sz="1500" dirty="0" err="1">
                <a:solidFill>
                  <a:srgbClr val="000000"/>
                </a:solidFill>
                <a:latin typeface="+mn-lt"/>
              </a:rPr>
              <a:t>строжијим</a:t>
            </a:r>
            <a:r>
              <a:rPr lang="sr-Cyrl-RS" sz="1500" dirty="0">
                <a:solidFill>
                  <a:srgbClr val="000000"/>
                </a:solidFill>
                <a:latin typeface="+mn-lt"/>
              </a:rPr>
              <a:t> законима, стандардима и сложенијој аграрној политици ови процеси ће бити све компликованији. Ако постоји заједнички </a:t>
            </a:r>
            <a:r>
              <a:rPr lang="sr-Cyrl-RS" sz="1500" dirty="0" err="1">
                <a:solidFill>
                  <a:srgbClr val="000000"/>
                </a:solidFill>
                <a:latin typeface="+mn-lt"/>
              </a:rPr>
              <a:t>иментитељ</a:t>
            </a:r>
            <a:r>
              <a:rPr lang="sr-Cyrl-RS" sz="1500" dirty="0">
                <a:solidFill>
                  <a:srgbClr val="000000"/>
                </a:solidFill>
                <a:latin typeface="+mn-lt"/>
              </a:rPr>
              <a:t> за ефикасније обављање ових активности, онда је то </a:t>
            </a:r>
            <a:r>
              <a:rPr lang="sr-Cyrl-RS" sz="1500" b="1" dirty="0">
                <a:solidFill>
                  <a:srgbClr val="000000"/>
                </a:solidFill>
                <a:latin typeface="+mn-lt"/>
              </a:rPr>
              <a:t>комуникација</a:t>
            </a:r>
            <a:r>
              <a:rPr lang="sr-Cyrl-RS" sz="150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algn="just" eaLnBrk="1" hangingPunct="1"/>
            <a:endParaRPr lang="sr-Cyrl-RS" sz="1500" dirty="0">
              <a:solidFill>
                <a:srgbClr val="000000"/>
              </a:solidFill>
              <a:latin typeface="+mn-lt"/>
            </a:endParaRPr>
          </a:p>
          <a:p>
            <a:pPr algn="just" eaLnBrk="1" hangingPunct="1"/>
            <a:r>
              <a:rPr lang="sr-Cyrl-RS" sz="1500" dirty="0">
                <a:solidFill>
                  <a:srgbClr val="000000"/>
                </a:solidFill>
                <a:latin typeface="+mn-lt"/>
              </a:rPr>
              <a:t>Као моћан медијум комуникације </a:t>
            </a:r>
            <a:r>
              <a:rPr lang="sr-Cyrl-RS" sz="1500" b="1" dirty="0">
                <a:solidFill>
                  <a:srgbClr val="000000"/>
                </a:solidFill>
                <a:latin typeface="+mn-lt"/>
              </a:rPr>
              <a:t>ГИС</a:t>
            </a:r>
            <a:r>
              <a:rPr lang="sr-Cyrl-RS" sz="1500" dirty="0">
                <a:solidFill>
                  <a:srgbClr val="000000"/>
                </a:solidFill>
                <a:latin typeface="+mn-lt"/>
              </a:rPr>
              <a:t> </a:t>
            </a:r>
            <a:r>
              <a:rPr lang="sr-Cyrl-RS" sz="1500" dirty="0" err="1">
                <a:solidFill>
                  <a:srgbClr val="000000"/>
                </a:solidFill>
                <a:latin typeface="+mn-lt"/>
              </a:rPr>
              <a:t>омогуаћава</a:t>
            </a:r>
            <a:r>
              <a:rPr lang="sr-Cyrl-RS" sz="1500" dirty="0">
                <a:solidFill>
                  <a:srgbClr val="000000"/>
                </a:solidFill>
                <a:latin typeface="+mn-lt"/>
              </a:rPr>
              <a:t> размену информација, не само између институција државне управе, већ и између Владе и потрошача.</a:t>
            </a:r>
            <a:endParaRPr lang="en-US" sz="150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223677499"/>
              </p:ext>
            </p:extLst>
          </p:nvPr>
        </p:nvGraphicFramePr>
        <p:xfrm>
          <a:off x="4572000" y="457200"/>
          <a:ext cx="4572000" cy="4905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404586" y="3493770"/>
            <a:ext cx="21023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sr-Cyrl-RS" sz="1600" b="1" dirty="0">
                <a:solidFill>
                  <a:srgbClr val="000000"/>
                </a:solidFill>
                <a:latin typeface="+mj-lt"/>
              </a:rPr>
              <a:t>Технички захтеви :</a:t>
            </a:r>
          </a:p>
        </p:txBody>
      </p:sp>
      <p:sp>
        <p:nvSpPr>
          <p:cNvPr id="9220" name="TextBox 2"/>
          <p:cNvSpPr txBox="1">
            <a:spLocks noChangeArrowheads="1"/>
          </p:cNvSpPr>
          <p:nvPr/>
        </p:nvSpPr>
        <p:spPr bwMode="auto">
          <a:xfrm>
            <a:off x="360136" y="3909695"/>
            <a:ext cx="669375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sr-Cyrl-RS" sz="1600" dirty="0">
                <a:solidFill>
                  <a:srgbClr val="000000"/>
                </a:solidFill>
                <a:latin typeface="+mj-lt"/>
              </a:rPr>
              <a:t>Скалабилност – једноставна надоградња постојећег система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sr-Cyrl-RS" sz="1600" dirty="0">
                <a:solidFill>
                  <a:srgbClr val="000000"/>
                </a:solidFill>
                <a:latin typeface="+mj-lt"/>
              </a:rPr>
              <a:t>Униформност – јединствен систем за све потребе Секретаријата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sr-Cyrl-RS" sz="1600" dirty="0">
                <a:solidFill>
                  <a:srgbClr val="000000"/>
                </a:solidFill>
                <a:latin typeface="+mj-lt"/>
              </a:rPr>
              <a:t>Брзина – доступност информација са терена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sr-Cyrl-RS" sz="1600" dirty="0">
                <a:solidFill>
                  <a:srgbClr val="000000"/>
                </a:solidFill>
                <a:latin typeface="+mj-lt"/>
              </a:rPr>
              <a:t>у реалном времену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sr-Cyrl-RS" sz="1600" dirty="0" err="1">
                <a:solidFill>
                  <a:srgbClr val="000000"/>
                </a:solidFill>
                <a:latin typeface="+mj-lt"/>
              </a:rPr>
              <a:t>Минимало</a:t>
            </a:r>
            <a:r>
              <a:rPr lang="sr-Cyrl-RS" sz="1600" dirty="0">
                <a:solidFill>
                  <a:srgbClr val="000000"/>
                </a:solidFill>
                <a:latin typeface="+mj-lt"/>
              </a:rPr>
              <a:t> оптерећење ИТК инфраструктуре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sr-Cyrl-RS" sz="1600" dirty="0">
                <a:solidFill>
                  <a:srgbClr val="000000"/>
                </a:solidFill>
                <a:latin typeface="+mj-lt"/>
              </a:rPr>
              <a:t>Управљање различитим задацима Секретаријата</a:t>
            </a:r>
          </a:p>
        </p:txBody>
      </p:sp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349250" y="762000"/>
            <a:ext cx="39684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sr-Cyrl-RS" sz="1600" b="1" dirty="0">
                <a:solidFill>
                  <a:srgbClr val="000000"/>
                </a:solidFill>
                <a:latin typeface="+mj-lt"/>
              </a:rPr>
              <a:t>Разлози за имплементацију система:</a:t>
            </a:r>
            <a:endParaRPr lang="en-US" sz="16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222" name="TextBox 4"/>
          <p:cNvSpPr txBox="1">
            <a:spLocks noChangeArrowheads="1"/>
          </p:cNvSpPr>
          <p:nvPr/>
        </p:nvSpPr>
        <p:spPr bwMode="auto">
          <a:xfrm>
            <a:off x="349250" y="1143000"/>
            <a:ext cx="75755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sr-Cyrl-RS" sz="1600" dirty="0">
                <a:solidFill>
                  <a:srgbClr val="000000"/>
                </a:solidFill>
                <a:latin typeface="+mj-lt"/>
              </a:rPr>
              <a:t>Недостатак ажурних података са терена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sr-Cyrl-RS" sz="1600" dirty="0">
                <a:solidFill>
                  <a:srgbClr val="000000"/>
                </a:solidFill>
                <a:latin typeface="+mj-lt"/>
              </a:rPr>
              <a:t>Контрола рада пољопривредних стручних служби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sr-Cyrl-RS" sz="1600" dirty="0">
                <a:solidFill>
                  <a:srgbClr val="000000"/>
                </a:solidFill>
                <a:latin typeface="+mj-lt"/>
              </a:rPr>
              <a:t>Контрола и </a:t>
            </a:r>
            <a:r>
              <a:rPr lang="sr-Cyrl-RS" sz="1600" dirty="0" err="1">
                <a:solidFill>
                  <a:srgbClr val="000000"/>
                </a:solidFill>
                <a:latin typeface="+mj-lt"/>
              </a:rPr>
              <a:t>транспаретност</a:t>
            </a:r>
            <a:r>
              <a:rPr lang="sr-Cyrl-RS" sz="1600" dirty="0">
                <a:solidFill>
                  <a:srgbClr val="000000"/>
                </a:solidFill>
                <a:latin typeface="+mj-lt"/>
              </a:rPr>
              <a:t> финансијских средстава које </a:t>
            </a:r>
            <a:r>
              <a:rPr lang="sr-Cyrl-RS" sz="1600" dirty="0" err="1">
                <a:solidFill>
                  <a:srgbClr val="000000"/>
                </a:solidFill>
                <a:latin typeface="+mj-lt"/>
              </a:rPr>
              <a:t>Секретеријат</a:t>
            </a:r>
            <a:r>
              <a:rPr lang="sr-Cyrl-RS" sz="1600" dirty="0">
                <a:solidFill>
                  <a:srgbClr val="000000"/>
                </a:solidFill>
                <a:latin typeface="+mj-lt"/>
              </a:rPr>
              <a:t> пласира кроз конкурсе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sr-Cyrl-RS" sz="1600" dirty="0">
                <a:solidFill>
                  <a:srgbClr val="000000"/>
                </a:solidFill>
                <a:latin typeface="+mj-lt"/>
              </a:rPr>
              <a:t>Контрола рада инспекцијске службе (шумарско-ловна и водопривредна инспекција)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sr-Cyrl-RS" sz="1600" dirty="0">
                <a:solidFill>
                  <a:srgbClr val="000000"/>
                </a:solidFill>
                <a:latin typeface="+mj-lt"/>
              </a:rPr>
              <a:t>Доступност информације са терена у реалном времену у случају инцидентних ситуација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sr-Cyrl-RS" sz="1600" dirty="0">
                <a:solidFill>
                  <a:srgbClr val="000000"/>
                </a:solidFill>
                <a:latin typeface="+mj-lt"/>
              </a:rPr>
              <a:t>Повећање ефикасности, продуктивности и </a:t>
            </a:r>
            <a:r>
              <a:rPr lang="sr-Cyrl-RS" sz="1600" dirty="0" err="1">
                <a:solidFill>
                  <a:srgbClr val="000000"/>
                </a:solidFill>
                <a:latin typeface="+mj-lt"/>
              </a:rPr>
              <a:t>транспаретности</a:t>
            </a:r>
            <a:r>
              <a:rPr lang="sr-Cyrl-RS" sz="1600" dirty="0">
                <a:solidFill>
                  <a:srgbClr val="000000"/>
                </a:solidFill>
                <a:latin typeface="+mj-lt"/>
              </a:rPr>
              <a:t> рада</a:t>
            </a:r>
          </a:p>
        </p:txBody>
      </p:sp>
      <p:pic>
        <p:nvPicPr>
          <p:cNvPr id="92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708025"/>
            <a:ext cx="1176338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152400"/>
            <a:ext cx="9144000" cy="36933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+mj-lt"/>
                <a:cs typeface="Arial" charset="0"/>
              </a:rPr>
              <a:t>Просторни информациони систем за пољопривреду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5324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52400"/>
            <a:ext cx="9144000" cy="36933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+mj-lt"/>
                <a:cs typeface="Arial" charset="0"/>
              </a:rPr>
              <a:t>Просторни информациони систем за пољопривреду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7315200" cy="3429000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r-Latn-R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Trimble</a:t>
            </a:r>
            <a:r>
              <a:rPr kumimoji="0" lang="sr-Latn-R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sr-Cyrl-R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ГПС</a:t>
            </a:r>
            <a:r>
              <a:rPr kumimoji="0" lang="sr-Latn-R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sr-Cyrl-R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колектори података - </a:t>
            </a:r>
            <a:r>
              <a:rPr kumimoji="0" lang="sr-Latn-R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sr-Latn-R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Juno 3D ana Juno SC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sr-Latn-R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Trimble Municipal Reporter </a:t>
            </a:r>
            <a:r>
              <a:rPr kumimoji="0" lang="sr-Cyrl-R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- теренски програм</a:t>
            </a:r>
            <a:endParaRPr kumimoji="0" lang="sr-Latn-R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kumimoji="0" lang="sr-Latn-R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sr-Latn-R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Trimble Municipal Reporter </a:t>
            </a:r>
            <a:r>
              <a:rPr kumimoji="0" lang="sr-Cyrl-R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 - </a:t>
            </a:r>
            <a:r>
              <a:rPr kumimoji="0" lang="sr-Latn-R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WEB </a:t>
            </a:r>
            <a:r>
              <a:rPr kumimoji="0" lang="sr-Cyrl-R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сервис</a:t>
            </a:r>
            <a:endParaRPr kumimoji="0" lang="sr-Latn-R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400050" marR="0" lvl="0" indent="-4000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sr-Latn-R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ArcGIS</a:t>
            </a:r>
            <a:r>
              <a:rPr kumimoji="0" lang="sr-Latn-R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sr-Cyrl-R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платформа</a:t>
            </a:r>
            <a:endParaRPr kumimoji="0" lang="sr-Latn-R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kumimoji="0" lang="sr-Latn-R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sr-Latn-R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GDi LOCALIS </a:t>
            </a:r>
            <a:r>
              <a:rPr kumimoji="0" lang="sr-Latn-R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Visios</a:t>
            </a:r>
            <a:r>
              <a:rPr kumimoji="0" lang="sr-Cyrl-R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 – ГИС</a:t>
            </a:r>
            <a:r>
              <a:rPr kumimoji="0" lang="sr-Cyrl-RS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sr-Cyrl-RS" sz="18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прегледник</a:t>
            </a:r>
            <a:endParaRPr kumimoji="0" lang="sr-Latn-R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95600" y="730178"/>
            <a:ext cx="6073635" cy="4451422"/>
            <a:chOff x="2384565" y="1415978"/>
            <a:chExt cx="6073635" cy="4451422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733" y="1415978"/>
              <a:ext cx="1170434" cy="1170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9077" y="2227558"/>
              <a:ext cx="1079123" cy="1438831"/>
            </a:xfrm>
            <a:prstGeom prst="rect">
              <a:avLst/>
            </a:prstGeom>
            <a:noFill/>
            <a:ln w="9525">
              <a:solidFill>
                <a:sysClr val="window" lastClr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2339" y="3512926"/>
              <a:ext cx="2363793" cy="1427960"/>
            </a:xfrm>
            <a:prstGeom prst="rect">
              <a:avLst/>
            </a:prstGeom>
            <a:ln>
              <a:solidFill>
                <a:sysClr val="window" lastClr="FFFFFF"/>
              </a:solidFill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533" y="4607305"/>
              <a:ext cx="2677702" cy="1260095"/>
            </a:xfrm>
            <a:prstGeom prst="rect">
              <a:avLst/>
            </a:prstGeom>
            <a:noFill/>
            <a:ln w="9525">
              <a:solidFill>
                <a:sysClr val="window" lastClr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565" y="4904760"/>
              <a:ext cx="722710" cy="96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885" y="4798627"/>
              <a:ext cx="1304848" cy="52976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33400" y="914400"/>
            <a:ext cx="287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 smtClean="0">
                <a:latin typeface="+mj-lt"/>
              </a:rPr>
              <a:t>Имплементација система :</a:t>
            </a:r>
            <a:endParaRPr lang="sr-Latn-R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40693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52400"/>
            <a:ext cx="9144000" cy="36933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Просторни информациони систем за пољопривреду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76200" y="2895600"/>
            <a:ext cx="8927608" cy="2347255"/>
            <a:chOff x="122263" y="2889885"/>
            <a:chExt cx="8927608" cy="234725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63" y="2889885"/>
              <a:ext cx="4114800" cy="23472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6" name="Straight Arrow Connector 25"/>
            <p:cNvCxnSpPr/>
            <p:nvPr/>
          </p:nvCxnSpPr>
          <p:spPr>
            <a:xfrm flipH="1">
              <a:off x="4237064" y="3733800"/>
              <a:ext cx="460263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89927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" name="Straight Arrow Connector 26"/>
            <p:cNvCxnSpPr/>
            <p:nvPr/>
          </p:nvCxnSpPr>
          <p:spPr>
            <a:xfrm>
              <a:off x="4237063" y="4389512"/>
              <a:ext cx="460264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89927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327" y="2889885"/>
              <a:ext cx="4352544" cy="23442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228600" y="1295400"/>
            <a:ext cx="8440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Администратор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креира специфичне електронске формуларе за сваку радну групу на терену.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Синхронизација Trimble MR теренског програма са Trimble MR интернет сервисом омогућава да ГПС електронски формулари буду доступни за одређену радну групу на ГПС уређајима.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341" y="762000"/>
            <a:ext cx="177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 smtClean="0"/>
              <a:t>Радни процес</a:t>
            </a:r>
            <a:endParaRPr lang="sr-Latn-RS" b="1" dirty="0"/>
          </a:p>
        </p:txBody>
      </p:sp>
    </p:spTree>
    <p:extLst>
      <p:ext uri="{BB962C8B-B14F-4D97-AF65-F5344CB8AC3E}">
        <p14:creationId xmlns:p14="http://schemas.microsoft.com/office/powerpoint/2010/main" val="1105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52400"/>
            <a:ext cx="9144000" cy="36933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Просторни информациони систем за пољопривреду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7059" y="1447800"/>
            <a:ext cx="8440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sr-Cyrl-RS" sz="1600" dirty="0" smtClean="0">
                <a:solidFill>
                  <a:srgbClr val="000000"/>
                </a:solidFill>
                <a:latin typeface="+mj-lt"/>
              </a:rPr>
              <a:t>Извршилац уноси податке у ГПС електронски формулар који </a:t>
            </a:r>
            <a:r>
              <a:rPr lang="sr-Cyrl-RS" sz="1600" dirty="0" err="1" smtClean="0">
                <a:solidFill>
                  <a:srgbClr val="000000"/>
                </a:solidFill>
                <a:latin typeface="+mj-lt"/>
              </a:rPr>
              <a:t>атрибутивно</a:t>
            </a:r>
            <a:r>
              <a:rPr lang="sr-Cyrl-RS" sz="1600" dirty="0" smtClean="0">
                <a:solidFill>
                  <a:srgbClr val="000000"/>
                </a:solidFill>
                <a:latin typeface="+mj-lt"/>
              </a:rPr>
              <a:t> описују догађај, а ако је тако дефинисано, може и да слика догађај дефинисаним бројем слика. 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sr-Cyrl-RS" sz="1600" dirty="0" smtClean="0">
                <a:solidFill>
                  <a:srgbClr val="000000"/>
                </a:solidFill>
                <a:latin typeface="+mj-lt"/>
              </a:rPr>
              <a:t>Подаци из ГПС електронских формулара су доступни администратору у реалном времену.</a:t>
            </a:r>
            <a:endParaRPr lang="en-US" sz="16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813316"/>
            <a:ext cx="177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 smtClean="0"/>
              <a:t>Радни процес</a:t>
            </a:r>
            <a:endParaRPr lang="sr-Latn-R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8" y="3169899"/>
            <a:ext cx="2135160" cy="3202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57" y="3169897"/>
            <a:ext cx="2402055" cy="32027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76" y="3915127"/>
            <a:ext cx="3179116" cy="171228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5153512" y="4886326"/>
            <a:ext cx="684764" cy="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0603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52400"/>
            <a:ext cx="9144000" cy="36933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Просторни информациони систем за пољопривреду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800" y="813316"/>
            <a:ext cx="177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 smtClean="0"/>
              <a:t>Радни процес</a:t>
            </a:r>
            <a:endParaRPr lang="sr-Latn-RS" b="1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23582" y="1343055"/>
            <a:ext cx="7974104" cy="1077218"/>
          </a:xfr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</a:pPr>
            <a:r>
              <a:rPr lang="sr-Cyrl-RS" sz="1600" dirty="0">
                <a:solidFill>
                  <a:srgbClr val="000000"/>
                </a:solidFill>
                <a:cs typeface="Arial" pitchFamily="34" charset="0"/>
              </a:rPr>
              <a:t>Подаци се аутоматски преузимају путем 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Trimble MR web </a:t>
            </a:r>
            <a:r>
              <a:rPr lang="sr-Cyrl-RS" sz="1600" dirty="0">
                <a:solidFill>
                  <a:srgbClr val="000000"/>
                </a:solidFill>
                <a:cs typeface="Arial" pitchFamily="34" charset="0"/>
              </a:rPr>
              <a:t>сервиса у 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.</a:t>
            </a:r>
            <a:r>
              <a:rPr lang="en-US" sz="1600" dirty="0" err="1">
                <a:solidFill>
                  <a:srgbClr val="000000"/>
                </a:solidFill>
                <a:cs typeface="Arial" pitchFamily="34" charset="0"/>
              </a:rPr>
              <a:t>shp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sr-Cyrl-RS" sz="1600" dirty="0">
                <a:solidFill>
                  <a:srgbClr val="000000"/>
                </a:solidFill>
                <a:cs typeface="Arial" pitchFamily="34" charset="0"/>
              </a:rPr>
              <a:t>формат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.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Python </a:t>
            </a:r>
            <a:r>
              <a:rPr lang="sr-Cyrl-RS" sz="1600" dirty="0">
                <a:solidFill>
                  <a:srgbClr val="000000"/>
                </a:solidFill>
                <a:cs typeface="Arial" pitchFamily="34" charset="0"/>
              </a:rPr>
              <a:t>скриптови конвертују и пребацују податке у </a:t>
            </a:r>
            <a:r>
              <a:rPr lang="en-US" sz="1600" dirty="0" err="1">
                <a:solidFill>
                  <a:srgbClr val="000000"/>
                </a:solidFill>
                <a:cs typeface="Arial" pitchFamily="34" charset="0"/>
              </a:rPr>
              <a:t>Esri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 ArcSDE enterprise </a:t>
            </a:r>
            <a:r>
              <a:rPr lang="sr-Cyrl-RS" sz="1600" dirty="0" err="1">
                <a:solidFill>
                  <a:srgbClr val="000000"/>
                </a:solidFill>
                <a:cs typeface="Arial" pitchFamily="34" charset="0"/>
              </a:rPr>
              <a:t>геобазу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. </a:t>
            </a:r>
            <a:r>
              <a:rPr lang="sr-Cyrl-RS" sz="1600" dirty="0">
                <a:solidFill>
                  <a:srgbClr val="000000"/>
                </a:solidFill>
                <a:cs typeface="Arial" pitchFamily="34" charset="0"/>
              </a:rPr>
              <a:t>Сваки електронски формулар који се користи у ГПС уређајима путем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 MR web </a:t>
            </a:r>
            <a:r>
              <a:rPr lang="sr-Cyrl-RS" sz="1600" dirty="0">
                <a:solidFill>
                  <a:srgbClr val="000000"/>
                </a:solidFill>
                <a:cs typeface="Arial" pitchFamily="34" charset="0"/>
              </a:rPr>
              <a:t>сервиса постаје 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feature class</a:t>
            </a:r>
            <a:r>
              <a:rPr lang="sr-Cyrl-RS" sz="1600" dirty="0">
                <a:solidFill>
                  <a:srgbClr val="000000"/>
                </a:solidFill>
                <a:cs typeface="Arial" pitchFamily="34" charset="0"/>
              </a:rPr>
              <a:t>-а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sr-Cyrl-RS" sz="1600" dirty="0">
                <a:solidFill>
                  <a:srgbClr val="000000"/>
                </a:solidFill>
                <a:cs typeface="Arial" pitchFamily="34" charset="0"/>
              </a:rPr>
              <a:t>у </a:t>
            </a:r>
            <a:r>
              <a:rPr lang="sr-Cyrl-RS" sz="1600" dirty="0" err="1">
                <a:solidFill>
                  <a:srgbClr val="000000"/>
                </a:solidFill>
                <a:cs typeface="Arial" pitchFamily="34" charset="0"/>
              </a:rPr>
              <a:t>геобази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1" y="2549045"/>
            <a:ext cx="1905887" cy="1247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518" y="2549045"/>
            <a:ext cx="1345325" cy="24544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34" y="2514600"/>
            <a:ext cx="4668727" cy="24544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61" y="3996608"/>
            <a:ext cx="2230023" cy="235487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1" name="Straight Arrow Connector 20"/>
          <p:cNvCxnSpPr>
            <a:stCxn id="17" idx="3"/>
          </p:cNvCxnSpPr>
          <p:nvPr/>
        </p:nvCxnSpPr>
        <p:spPr bwMode="auto">
          <a:xfrm>
            <a:off x="2059448" y="3172662"/>
            <a:ext cx="603070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>
            <a:stCxn id="18" idx="3"/>
          </p:cNvCxnSpPr>
          <p:nvPr/>
        </p:nvCxnSpPr>
        <p:spPr bwMode="auto">
          <a:xfrm>
            <a:off x="4007843" y="3776270"/>
            <a:ext cx="402791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Elbow Connector 22"/>
          <p:cNvCxnSpPr/>
          <p:nvPr/>
        </p:nvCxnSpPr>
        <p:spPr bwMode="auto">
          <a:xfrm rot="5400000">
            <a:off x="4211494" y="3175584"/>
            <a:ext cx="705594" cy="4361414"/>
          </a:xfrm>
          <a:prstGeom prst="bentConnector2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8" y="5569920"/>
            <a:ext cx="2142049" cy="8696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7" y="3172662"/>
            <a:ext cx="1722036" cy="4086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6" y="2744013"/>
            <a:ext cx="1930084" cy="14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402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52400"/>
            <a:ext cx="9144000" cy="36933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Просторни информациони систем за пољопривреду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800" y="813316"/>
            <a:ext cx="177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 smtClean="0"/>
              <a:t>Радни процес</a:t>
            </a:r>
            <a:endParaRPr lang="sr-Latn-RS" b="1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23582" y="1466165"/>
            <a:ext cx="7974104" cy="830997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7"/>
            </a:pPr>
            <a:r>
              <a:rPr lang="sr-Cyrl-RS" sz="1600" dirty="0" smtClean="0">
                <a:solidFill>
                  <a:srgbClr val="000000"/>
                </a:solidFill>
                <a:cs typeface="Arial" pitchFamily="34" charset="0"/>
              </a:rPr>
              <a:t>Подаци се аутоматски публикују као </a:t>
            </a:r>
            <a:r>
              <a:rPr lang="en-US" sz="1600" b="1" dirty="0" err="1" smtClean="0">
                <a:solidFill>
                  <a:srgbClr val="000000"/>
                </a:solidFill>
                <a:cs typeface="Arial" pitchFamily="34" charset="0"/>
              </a:rPr>
              <a:t>Esri</a:t>
            </a:r>
            <a:r>
              <a:rPr lang="en-US" sz="1600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map service </a:t>
            </a:r>
            <a:r>
              <a:rPr lang="sr-Cyrl-RS" sz="1600" dirty="0" smtClean="0">
                <a:solidFill>
                  <a:srgbClr val="000000"/>
                </a:solidFill>
                <a:cs typeface="Arial" pitchFamily="34" charset="0"/>
              </a:rPr>
              <a:t>уз помоћ</a:t>
            </a: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python </a:t>
            </a:r>
            <a:r>
              <a:rPr lang="sr-Cyrl-RS" sz="1600" dirty="0" smtClean="0">
                <a:solidFill>
                  <a:srgbClr val="000000"/>
                </a:solidFill>
                <a:cs typeface="Arial" pitchFamily="34" charset="0"/>
              </a:rPr>
              <a:t>скриптова</a:t>
            </a: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. </a:t>
            </a:r>
            <a:r>
              <a:rPr lang="sr-Cyrl-RS" sz="1600" dirty="0" smtClean="0">
                <a:solidFill>
                  <a:srgbClr val="000000"/>
                </a:solidFill>
                <a:cs typeface="Arial" pitchFamily="34" charset="0"/>
              </a:rPr>
              <a:t>Користећи прилагођену </a:t>
            </a: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web 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GIS </a:t>
            </a:r>
            <a:r>
              <a:rPr lang="sr-Cyrl-RS" sz="1600" dirty="0" smtClean="0">
                <a:solidFill>
                  <a:srgbClr val="000000"/>
                </a:solidFill>
                <a:cs typeface="Arial" pitchFamily="34" charset="0"/>
              </a:rPr>
              <a:t>апликацију</a:t>
            </a: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cs typeface="Arial" pitchFamily="34" charset="0"/>
              </a:rPr>
              <a:t>GDi</a:t>
            </a: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 LOCALIS </a:t>
            </a:r>
            <a:r>
              <a:rPr lang="en-US" sz="1600" b="1" dirty="0" err="1">
                <a:solidFill>
                  <a:srgbClr val="000000"/>
                </a:solidFill>
                <a:cs typeface="Arial" pitchFamily="34" charset="0"/>
              </a:rPr>
              <a:t>Visios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, map service </a:t>
            </a:r>
            <a:r>
              <a:rPr lang="sr-Cyrl-RS" sz="1600" dirty="0" smtClean="0">
                <a:solidFill>
                  <a:srgbClr val="000000"/>
                </a:solidFill>
                <a:cs typeface="Arial" pitchFamily="34" charset="0"/>
              </a:rPr>
              <a:t>се публикује</a:t>
            </a: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sr-Cyrl-RS" sz="1600" dirty="0" smtClean="0">
                <a:solidFill>
                  <a:srgbClr val="000000"/>
                </a:solidFill>
                <a:cs typeface="Arial" pitchFamily="34" charset="0"/>
              </a:rPr>
              <a:t>као јавни сервис или заштићен за ауторизоване кориснике.</a:t>
            </a: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19" y="2410654"/>
            <a:ext cx="3509361" cy="171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080" y="4652858"/>
            <a:ext cx="3527320" cy="16919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491" y="5134439"/>
            <a:ext cx="2134818" cy="1045032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3153321" y="3784576"/>
            <a:ext cx="2234759" cy="0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>
            <a:stCxn id="27" idx="2"/>
            <a:endCxn id="28" idx="0"/>
          </p:cNvCxnSpPr>
          <p:nvPr/>
        </p:nvCxnSpPr>
        <p:spPr bwMode="auto">
          <a:xfrm flipH="1">
            <a:off x="7151740" y="4123080"/>
            <a:ext cx="7660" cy="529778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32" name="Group 31"/>
          <p:cNvGrpSpPr/>
          <p:nvPr/>
        </p:nvGrpSpPr>
        <p:grpSpPr>
          <a:xfrm>
            <a:off x="250517" y="2362200"/>
            <a:ext cx="3961160" cy="3424852"/>
            <a:chOff x="8623281" y="2620246"/>
            <a:chExt cx="3961160" cy="3424852"/>
          </a:xfrm>
        </p:grpSpPr>
        <p:graphicFrame>
          <p:nvGraphicFramePr>
            <p:cNvPr id="33" name="Diagram 32"/>
            <p:cNvGraphicFramePr/>
            <p:nvPr>
              <p:extLst>
                <p:ext uri="{D42A27DB-BD31-4B8C-83A1-F6EECF244321}">
                  <p14:modId xmlns:p14="http://schemas.microsoft.com/office/powerpoint/2010/main" val="2678088917"/>
                </p:ext>
              </p:extLst>
            </p:nvPr>
          </p:nvGraphicFramePr>
          <p:xfrm>
            <a:off x="8623281" y="2715557"/>
            <a:ext cx="3639663" cy="237781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795" y="4501850"/>
              <a:ext cx="1234778" cy="1183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/>
            <p:cNvSpPr txBox="1">
              <a:spLocks noChangeArrowheads="1"/>
            </p:cNvSpPr>
            <p:nvPr/>
          </p:nvSpPr>
          <p:spPr bwMode="auto">
            <a:xfrm>
              <a:off x="9184003" y="5675766"/>
              <a:ext cx="24799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 pitchFamily="34" charset="0"/>
                </a:rPr>
                <a:t>MS SQL Database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 pitchFamily="34" charset="0"/>
                </a:rPr>
                <a:t>Server</a:t>
              </a:r>
              <a:endParaRPr kumimoji="0" lang="sr-Latn-R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1372" y="2620246"/>
              <a:ext cx="889426" cy="85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/>
            <p:cNvSpPr txBox="1">
              <a:spLocks noChangeArrowheads="1"/>
            </p:cNvSpPr>
            <p:nvPr/>
          </p:nvSpPr>
          <p:spPr bwMode="auto">
            <a:xfrm>
              <a:off x="11125387" y="3318816"/>
              <a:ext cx="14590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itchFamily="34" charset="0"/>
                </a:rPr>
                <a:t>ArcGIS Server</a:t>
              </a:r>
              <a:endParaRPr kumimoji="0" lang="sr-Latn-R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64" y="3213494"/>
            <a:ext cx="1120424" cy="84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858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F_Theme">
  <a:themeElements>
    <a:clrScheme name="GISday">
      <a:dk1>
        <a:srgbClr val="1982AF"/>
      </a:dk1>
      <a:lt1>
        <a:sysClr val="window" lastClr="FFFFFF"/>
      </a:lt1>
      <a:dk2>
        <a:srgbClr val="163E66"/>
      </a:dk2>
      <a:lt2>
        <a:srgbClr val="C5E6EE"/>
      </a:lt2>
      <a:accent1>
        <a:srgbClr val="C3DA7A"/>
      </a:accent1>
      <a:accent2>
        <a:srgbClr val="207366"/>
      </a:accent2>
      <a:accent3>
        <a:srgbClr val="3D9775"/>
      </a:accent3>
      <a:accent4>
        <a:srgbClr val="BAB167"/>
      </a:accent4>
      <a:accent5>
        <a:srgbClr val="038A9D"/>
      </a:accent5>
      <a:accent6>
        <a:srgbClr val="DBCE1E"/>
      </a:accent6>
      <a:hlink>
        <a:srgbClr val="58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GRF_Theme" id="{1EEE2644-5789-4DB1-897F-C4B164469FCB}" vid="{9FF32C4C-72BA-4B53-AD2F-B6D9000157E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862</Words>
  <Application>Microsoft Office PowerPoint</Application>
  <PresentationFormat>On-screen Show (4:3)</PresentationFormat>
  <Paragraphs>151</Paragraphs>
  <Slides>21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1_Office Theme</vt:lpstr>
      <vt:lpstr>GRF_Theme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Stanje useva - Intenzitet metaboličkih procesa i stres biljaka</vt:lpstr>
      <vt:lpstr>Предности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iGOR</dc:creator>
  <cp:lastModifiedBy>Borislav Brunet</cp:lastModifiedBy>
  <cp:revision>32</cp:revision>
  <dcterms:created xsi:type="dcterms:W3CDTF">2013-02-12T10:36:23Z</dcterms:created>
  <dcterms:modified xsi:type="dcterms:W3CDTF">2015-11-16T09:01:37Z</dcterms:modified>
</cp:coreProperties>
</file>