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07"/>
  </p:notesMasterIdLst>
  <p:sldIdLst>
    <p:sldId id="257" r:id="rId2"/>
    <p:sldId id="579" r:id="rId3"/>
    <p:sldId id="516" r:id="rId4"/>
    <p:sldId id="517" r:id="rId5"/>
    <p:sldId id="519" r:id="rId6"/>
    <p:sldId id="520" r:id="rId7"/>
    <p:sldId id="617" r:id="rId8"/>
    <p:sldId id="430" r:id="rId9"/>
    <p:sldId id="512" r:id="rId10"/>
    <p:sldId id="538" r:id="rId11"/>
    <p:sldId id="616" r:id="rId12"/>
    <p:sldId id="618" r:id="rId13"/>
    <p:sldId id="619" r:id="rId14"/>
    <p:sldId id="621" r:id="rId15"/>
    <p:sldId id="622" r:id="rId16"/>
    <p:sldId id="620" r:id="rId17"/>
    <p:sldId id="630" r:id="rId18"/>
    <p:sldId id="615" r:id="rId19"/>
    <p:sldId id="563" r:id="rId20"/>
    <p:sldId id="508" r:id="rId21"/>
    <p:sldId id="522" r:id="rId22"/>
    <p:sldId id="529" r:id="rId23"/>
    <p:sldId id="513" r:id="rId24"/>
    <p:sldId id="530" r:id="rId25"/>
    <p:sldId id="531" r:id="rId26"/>
    <p:sldId id="551" r:id="rId27"/>
    <p:sldId id="552" r:id="rId28"/>
    <p:sldId id="553" r:id="rId29"/>
    <p:sldId id="539" r:id="rId30"/>
    <p:sldId id="550" r:id="rId31"/>
    <p:sldId id="540" r:id="rId32"/>
    <p:sldId id="542" r:id="rId33"/>
    <p:sldId id="543" r:id="rId34"/>
    <p:sldId id="541" r:id="rId35"/>
    <p:sldId id="544" r:id="rId36"/>
    <p:sldId id="545" r:id="rId37"/>
    <p:sldId id="572" r:id="rId38"/>
    <p:sldId id="546" r:id="rId39"/>
    <p:sldId id="532" r:id="rId40"/>
    <p:sldId id="547" r:id="rId41"/>
    <p:sldId id="533" r:id="rId42"/>
    <p:sldId id="534" r:id="rId43"/>
    <p:sldId id="535" r:id="rId44"/>
    <p:sldId id="536" r:id="rId45"/>
    <p:sldId id="548" r:id="rId46"/>
    <p:sldId id="549" r:id="rId47"/>
    <p:sldId id="511" r:id="rId48"/>
    <p:sldId id="515" r:id="rId49"/>
    <p:sldId id="528" r:id="rId50"/>
    <p:sldId id="527" r:id="rId51"/>
    <p:sldId id="554" r:id="rId52"/>
    <p:sldId id="560" r:id="rId53"/>
    <p:sldId id="561" r:id="rId54"/>
    <p:sldId id="581" r:id="rId55"/>
    <p:sldId id="585" r:id="rId56"/>
    <p:sldId id="586" r:id="rId57"/>
    <p:sldId id="588" r:id="rId58"/>
    <p:sldId id="587" r:id="rId59"/>
    <p:sldId id="568" r:id="rId60"/>
    <p:sldId id="555" r:id="rId61"/>
    <p:sldId id="565" r:id="rId62"/>
    <p:sldId id="564" r:id="rId63"/>
    <p:sldId id="566" r:id="rId64"/>
    <p:sldId id="567" r:id="rId65"/>
    <p:sldId id="584" r:id="rId66"/>
    <p:sldId id="589" r:id="rId67"/>
    <p:sldId id="593" r:id="rId68"/>
    <p:sldId id="629" r:id="rId69"/>
    <p:sldId id="556" r:id="rId70"/>
    <p:sldId id="582" r:id="rId71"/>
    <p:sldId id="575" r:id="rId72"/>
    <p:sldId id="576" r:id="rId73"/>
    <p:sldId id="573" r:id="rId74"/>
    <p:sldId id="578" r:id="rId75"/>
    <p:sldId id="569" r:id="rId76"/>
    <p:sldId id="574" r:id="rId77"/>
    <p:sldId id="583" r:id="rId78"/>
    <p:sldId id="570" r:id="rId79"/>
    <p:sldId id="577" r:id="rId80"/>
    <p:sldId id="631" r:id="rId81"/>
    <p:sldId id="624" r:id="rId82"/>
    <p:sldId id="625" r:id="rId83"/>
    <p:sldId id="626" r:id="rId84"/>
    <p:sldId id="627" r:id="rId85"/>
    <p:sldId id="628" r:id="rId86"/>
    <p:sldId id="594" r:id="rId87"/>
    <p:sldId id="595" r:id="rId88"/>
    <p:sldId id="597" r:id="rId89"/>
    <p:sldId id="596" r:id="rId90"/>
    <p:sldId id="599" r:id="rId91"/>
    <p:sldId id="598" r:id="rId92"/>
    <p:sldId id="606" r:id="rId93"/>
    <p:sldId id="607" r:id="rId94"/>
    <p:sldId id="609" r:id="rId95"/>
    <p:sldId id="610" r:id="rId96"/>
    <p:sldId id="600" r:id="rId97"/>
    <p:sldId id="601" r:id="rId98"/>
    <p:sldId id="602" r:id="rId99"/>
    <p:sldId id="603" r:id="rId100"/>
    <p:sldId id="604" r:id="rId101"/>
    <p:sldId id="605" r:id="rId102"/>
    <p:sldId id="611" r:id="rId103"/>
    <p:sldId id="612" r:id="rId104"/>
    <p:sldId id="613" r:id="rId105"/>
    <p:sldId id="614" r:id="rId106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2AF"/>
    <a:srgbClr val="77EDD7"/>
    <a:srgbClr val="59B5D5"/>
    <a:srgbClr val="37A6CD"/>
    <a:srgbClr val="25DBDF"/>
    <a:srgbClr val="00FF99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73" autoAdjust="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kola%20%20Stancic\Desktop\Sintezni\Sintezni%20rad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kola%20%20Stancic\Desktop\Sintezni\Sintezni%20rad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kola%20%20Stancic\Desktop\Sintezni\Sintezni%20rad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ikola%20%20Stancic\Desktop\Sintezni\Sintezni%20ra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'Tačkasti entiteti'!$B$6:$B$14</c:f>
              <c:numCache>
                <c:formatCode>General</c:formatCode>
                <c:ptCount val="9"/>
                <c:pt idx="0">
                  <c:v>100</c:v>
                </c:pt>
                <c:pt idx="1">
                  <c:v>500</c:v>
                </c:pt>
                <c:pt idx="2">
                  <c:v>1000</c:v>
                </c:pt>
                <c:pt idx="3">
                  <c:v>5000</c:v>
                </c:pt>
                <c:pt idx="4">
                  <c:v>10000</c:v>
                </c:pt>
                <c:pt idx="5">
                  <c:v>25000</c:v>
                </c:pt>
                <c:pt idx="6">
                  <c:v>50000</c:v>
                </c:pt>
                <c:pt idx="7">
                  <c:v>75000</c:v>
                </c:pt>
                <c:pt idx="8">
                  <c:v>97163</c:v>
                </c:pt>
              </c:numCache>
            </c:numRef>
          </c:xVal>
          <c:yVal>
            <c:numRef>
              <c:f>'Tačkasti entiteti'!$F$6:$F$14</c:f>
              <c:numCache>
                <c:formatCode>General</c:formatCode>
                <c:ptCount val="9"/>
                <c:pt idx="0">
                  <c:v>2.4714549755529332E-3</c:v>
                </c:pt>
                <c:pt idx="1">
                  <c:v>6.7809357100133338E-3</c:v>
                </c:pt>
                <c:pt idx="2">
                  <c:v>1.0584931992910033E-2</c:v>
                </c:pt>
                <c:pt idx="3">
                  <c:v>2.8679605919176399E-2</c:v>
                </c:pt>
                <c:pt idx="4">
                  <c:v>4.9077011938272901E-2</c:v>
                </c:pt>
                <c:pt idx="5">
                  <c:v>6.8846325474240591E-2</c:v>
                </c:pt>
                <c:pt idx="6">
                  <c:v>0.14403346927758834</c:v>
                </c:pt>
                <c:pt idx="7">
                  <c:v>0.19609225214396434</c:v>
                </c:pt>
                <c:pt idx="8">
                  <c:v>0.23264545575088466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329664"/>
        <c:axId val="35721728"/>
      </c:scatterChart>
      <c:valAx>
        <c:axId val="34329664"/>
        <c:scaling>
          <c:orientation val="minMax"/>
          <c:max val="1000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algn="ctr"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 sz="900">
                    <a:latin typeface="+mn-lt"/>
                    <a:cs typeface="Times New Roman" panose="02020603050405020304" pitchFamily="18" charset="0"/>
                  </a:rPr>
                  <a:t>Број</a:t>
                </a:r>
                <a:r>
                  <a:rPr lang="sr-Cyrl-RS" sz="900" baseline="0">
                    <a:latin typeface="+mn-lt"/>
                    <a:cs typeface="Times New Roman" panose="02020603050405020304" pitchFamily="18" charset="0"/>
                  </a:rPr>
                  <a:t> ентитета</a:t>
                </a:r>
                <a:endParaRPr lang="sr-Latn-RS" sz="900">
                  <a:latin typeface="+mn-lt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21728"/>
        <c:crosses val="autoZero"/>
        <c:crossBetween val="midCat"/>
        <c:majorUnit val="20000"/>
      </c:valAx>
      <c:valAx>
        <c:axId val="35721728"/>
        <c:scaling>
          <c:orientation val="minMax"/>
          <c:max val="0.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 sz="900">
                    <a:latin typeface="+mn-lt"/>
                    <a:cs typeface="Times New Roman" panose="02020603050405020304" pitchFamily="18" charset="0"/>
                  </a:rPr>
                  <a:t>Време</a:t>
                </a:r>
                <a:r>
                  <a:rPr lang="sr-Latn-RS" sz="900" baseline="0">
                    <a:latin typeface="+mn-lt"/>
                    <a:cs typeface="Times New Roman" panose="02020603050405020304" pitchFamily="18" charset="0"/>
                  </a:rPr>
                  <a:t> [s]</a:t>
                </a:r>
                <a:endParaRPr lang="sr-Latn-RS" sz="900">
                  <a:latin typeface="+mn-lt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296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('Tačkasti entiteti'!$K$40,'Tačkasti entiteti'!$K$43,'Tačkasti entiteti'!$K$46,'Tačkasti entiteti'!$K$49,'Tačkasti entiteti'!$K$52)</c:f>
              <c:strCache>
                <c:ptCount val="5"/>
                <c:pt idx="0">
                  <c:v>Празан кружић</c:v>
                </c:pt>
                <c:pt idx="1">
                  <c:v>Шестоугао</c:v>
                </c:pt>
                <c:pt idx="2">
                  <c:v>Кућица</c:v>
                </c:pt>
                <c:pt idx="3">
                  <c:v>Дрво</c:v>
                </c:pt>
                <c:pt idx="4">
                  <c:v>Маркер</c:v>
                </c:pt>
              </c:strCache>
            </c:strRef>
          </c:cat>
          <c:val>
            <c:numRef>
              <c:f>('Tačkasti entiteti'!$G$40,'Tačkasti entiteti'!$G$43,'Tačkasti entiteti'!$G$46,'Tačkasti entiteti'!$G$49,'Tačkasti entiteti'!$G$52)</c:f>
              <c:numCache>
                <c:formatCode>0.000000</c:formatCode>
                <c:ptCount val="5"/>
                <c:pt idx="0">
                  <c:v>2.5714374660209467</c:v>
                </c:pt>
                <c:pt idx="1">
                  <c:v>3.0998839460954866</c:v>
                </c:pt>
                <c:pt idx="2">
                  <c:v>29.516284288140429</c:v>
                </c:pt>
                <c:pt idx="3">
                  <c:v>31.092619664082733</c:v>
                </c:pt>
                <c:pt idx="4">
                  <c:v>36.803579895539201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6670336"/>
        <c:axId val="37842880"/>
      </c:barChart>
      <c:catAx>
        <c:axId val="4667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42880"/>
        <c:crosses val="autoZero"/>
        <c:auto val="1"/>
        <c:lblAlgn val="ctr"/>
        <c:lblOffset val="100"/>
        <c:noMultiLvlLbl val="0"/>
      </c:catAx>
      <c:valAx>
        <c:axId val="37842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/>
                  <a:t>Време</a:t>
                </a:r>
                <a:r>
                  <a:rPr lang="en-US"/>
                  <a:t> [s]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67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Оптимална размера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'Tačkasti entiteti'!$C$84:$C$88</c:f>
              <c:strCache>
                <c:ptCount val="5"/>
                <c:pt idx="0">
                  <c:v>Празан кружић</c:v>
                </c:pt>
                <c:pt idx="1">
                  <c:v>Шестоугао</c:v>
                </c:pt>
                <c:pt idx="2">
                  <c:v>Кућица</c:v>
                </c:pt>
                <c:pt idx="3">
                  <c:v>Дрво</c:v>
                </c:pt>
                <c:pt idx="4">
                  <c:v>Маркер</c:v>
                </c:pt>
              </c:strCache>
            </c:strRef>
          </c:cat>
          <c:val>
            <c:numRef>
              <c:f>'Tačkasti entiteti'!$H$84:$H$88</c:f>
              <c:numCache>
                <c:formatCode>0.000000</c:formatCode>
                <c:ptCount val="5"/>
                <c:pt idx="0">
                  <c:v>3.7969874726164032E-2</c:v>
                </c:pt>
                <c:pt idx="1">
                  <c:v>3.9107380642827066E-2</c:v>
                </c:pt>
                <c:pt idx="2">
                  <c:v>0.13790576608316299</c:v>
                </c:pt>
                <c:pt idx="3">
                  <c:v>0.17228871098645801</c:v>
                </c:pt>
                <c:pt idx="4">
                  <c:v>0.147018829732978</c:v>
                </c:pt>
              </c:numCache>
            </c:numRef>
          </c:val>
        </c:ser>
        <c:ser>
          <c:idx val="1"/>
          <c:order val="1"/>
          <c:tx>
            <c:v>Без оптимизације</c:v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'Tačkasti entiteti'!$C$84:$C$88</c:f>
              <c:strCache>
                <c:ptCount val="5"/>
                <c:pt idx="0">
                  <c:v>Празан кружић</c:v>
                </c:pt>
                <c:pt idx="1">
                  <c:v>Шестоугао</c:v>
                </c:pt>
                <c:pt idx="2">
                  <c:v>Кућица</c:v>
                </c:pt>
                <c:pt idx="3">
                  <c:v>Дрво</c:v>
                </c:pt>
                <c:pt idx="4">
                  <c:v>Маркер</c:v>
                </c:pt>
              </c:strCache>
            </c:strRef>
          </c:cat>
          <c:val>
            <c:numRef>
              <c:f>('Tačkasti entiteti'!$G$42,'Tačkasti entiteti'!$G$45,'Tačkasti entiteti'!$G$48,'Tačkasti entiteti'!$G$51,'Tačkasti entiteti'!$G$54)</c:f>
              <c:numCache>
                <c:formatCode>0.000000</c:formatCode>
                <c:ptCount val="5"/>
                <c:pt idx="0">
                  <c:v>4.7096375767144628E-2</c:v>
                </c:pt>
                <c:pt idx="1">
                  <c:v>5.1933001276310835E-2</c:v>
                </c:pt>
                <c:pt idx="2">
                  <c:v>0.19373144871199632</c:v>
                </c:pt>
                <c:pt idx="3">
                  <c:v>0.22713214859613298</c:v>
                </c:pt>
                <c:pt idx="4">
                  <c:v>0.21358754456380133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6671360"/>
        <c:axId val="92357184"/>
      </c:barChart>
      <c:catAx>
        <c:axId val="4667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357184"/>
        <c:crosses val="autoZero"/>
        <c:auto val="1"/>
        <c:lblAlgn val="ctr"/>
        <c:lblOffset val="100"/>
        <c:noMultiLvlLbl val="0"/>
      </c:catAx>
      <c:valAx>
        <c:axId val="92357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/>
                  <a:t>Време</a:t>
                </a:r>
                <a:r>
                  <a:rPr lang="en-US"/>
                  <a:t> [s]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67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'Linijski entiteti'!$B$6:$B$12</c:f>
              <c:numCache>
                <c:formatCode>General</c:formatCode>
                <c:ptCount val="7"/>
                <c:pt idx="0">
                  <c:v>100</c:v>
                </c:pt>
                <c:pt idx="1">
                  <c:v>250</c:v>
                </c:pt>
                <c:pt idx="2">
                  <c:v>500</c:v>
                </c:pt>
                <c:pt idx="3">
                  <c:v>1500</c:v>
                </c:pt>
                <c:pt idx="4">
                  <c:v>3000</c:v>
                </c:pt>
                <c:pt idx="5">
                  <c:v>5000</c:v>
                </c:pt>
                <c:pt idx="6">
                  <c:v>6728</c:v>
                </c:pt>
              </c:numCache>
            </c:numRef>
          </c:xVal>
          <c:yVal>
            <c:numRef>
              <c:f>'Linijski entiteti'!$F$6:$F$12</c:f>
              <c:numCache>
                <c:formatCode>0.000000</c:formatCode>
                <c:ptCount val="7"/>
                <c:pt idx="0">
                  <c:v>2.4028984757604667E-3</c:v>
                </c:pt>
                <c:pt idx="1">
                  <c:v>3.6649675328184667E-3</c:v>
                </c:pt>
                <c:pt idx="2">
                  <c:v>7.3114617573097002E-3</c:v>
                </c:pt>
                <c:pt idx="3">
                  <c:v>1.7678819229920303E-2</c:v>
                </c:pt>
                <c:pt idx="4">
                  <c:v>2.4039384545996568E-2</c:v>
                </c:pt>
                <c:pt idx="5">
                  <c:v>3.1673160607900465E-2</c:v>
                </c:pt>
                <c:pt idx="6">
                  <c:v>3.3849121785764102E-2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358912"/>
        <c:axId val="92359488"/>
      </c:scatterChart>
      <c:valAx>
        <c:axId val="92358912"/>
        <c:scaling>
          <c:orientation val="minMax"/>
          <c:max val="70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/>
                  <a:t>Број ентитета</a:t>
                </a:r>
                <a:endParaRPr lang="sr-Latn-R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359488"/>
        <c:crosses val="autoZero"/>
        <c:crossBetween val="midCat"/>
      </c:valAx>
      <c:valAx>
        <c:axId val="92359488"/>
        <c:scaling>
          <c:orientation val="minMax"/>
          <c:max val="4.0000000000000008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/>
                  <a:t>Време</a:t>
                </a:r>
                <a:r>
                  <a:rPr lang="sr-Latn-RS" baseline="0"/>
                  <a:t> [s]</a:t>
                </a:r>
                <a:endParaRPr lang="sr-Latn-R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358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cs typeface="Arial" charset="0"/>
              </a:defRPr>
            </a:lvl1pPr>
          </a:lstStyle>
          <a:p>
            <a:pPr>
              <a:defRPr/>
            </a:pPr>
            <a:fld id="{8449EFB9-0B6A-417F-B466-7549E15D0D5A}" type="datetimeFigureOut">
              <a:rPr lang="en-US"/>
              <a:pPr>
                <a:defRPr/>
              </a:pPr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cs typeface="Arial" charset="0"/>
              </a:defRPr>
            </a:lvl1pPr>
          </a:lstStyle>
          <a:p>
            <a:pPr>
              <a:defRPr/>
            </a:pPr>
            <a:fld id="{E351FD37-84B6-425D-955D-EA7191F2D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820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7C7EF8E2-FAB9-4FD0-937F-91DCDCD2D03C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105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7ECBB3B-FF3A-4863-B4D5-45A5F65CCE17}" type="slidenum">
              <a:rPr lang="en-US" altLang="en-US" smtClean="0"/>
              <a:pPr eaLnBrk="1" hangingPunct="1"/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692A72C-80A5-49F4-AABF-43ED202D52BC}" type="slidenum">
              <a:rPr lang="en-US" altLang="en-US" smtClean="0"/>
              <a:pPr eaLnBrk="1" hangingPunct="1"/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18D4378A-24D6-4030-B683-EB73620A3EBE}" type="slidenum">
              <a:rPr lang="en-US" altLang="en-US" smtClean="0"/>
              <a:pPr eaLnBrk="1" hangingPunct="1"/>
              <a:t>20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42FED28C-9BB4-4390-86F7-6EA33CD42002}" type="slidenum">
              <a:rPr lang="en-US" altLang="en-US" smtClean="0"/>
              <a:pPr eaLnBrk="1" hangingPunct="1"/>
              <a:t>21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41C7B970-D8D2-488D-8D31-72EB0C7C1F0C}" type="slidenum">
              <a:rPr lang="en-US" altLang="en-US" smtClean="0"/>
              <a:pPr eaLnBrk="1" hangingPunct="1"/>
              <a:t>22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D95E5635-993B-4074-9F61-05549942608B}" type="slidenum">
              <a:rPr lang="en-US" altLang="en-US" smtClean="0"/>
              <a:pPr eaLnBrk="1" hangingPunct="1"/>
              <a:t>23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55C02AD9-E009-4AB8-9B16-CE43F19D71A7}" type="slidenum">
              <a:rPr lang="en-US" altLang="en-US" smtClean="0"/>
              <a:pPr eaLnBrk="1" hangingPunct="1"/>
              <a:t>24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73E358E3-0BB8-4FBB-907F-0736617C5572}" type="slidenum">
              <a:rPr lang="en-US" altLang="en-US" smtClean="0"/>
              <a:pPr eaLnBrk="1" hangingPunct="1"/>
              <a:t>25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1CA2335E-F8B3-4130-B958-C5577806DB30}" type="slidenum">
              <a:rPr lang="en-US" altLang="en-US" smtClean="0"/>
              <a:pPr eaLnBrk="1" hangingPunct="1"/>
              <a:t>26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902139B8-7F77-4BB9-8724-DDB4A61232B1}" type="slidenum">
              <a:rPr lang="en-US" altLang="en-US" smtClean="0"/>
              <a:pPr eaLnBrk="1" hangingPunct="1"/>
              <a:t>27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6059196A-F0E2-4A0A-A4C4-6CE52BE7D675}" type="slidenum">
              <a:rPr lang="en-US" altLang="en-US" smtClean="0"/>
              <a:pPr eaLnBrk="1" hangingPunct="1"/>
              <a:t>28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286FA80C-83BF-42D4-9F34-268DF3148C50}" type="slidenum">
              <a:rPr lang="en-US" altLang="en-US" smtClean="0"/>
              <a:pPr eaLnBrk="1" hangingPunct="1"/>
              <a:t>29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692A72C-80A5-49F4-AABF-43ED202D52BC}" type="slidenum">
              <a:rPr lang="en-US" altLang="en-US" smtClean="0"/>
              <a:pPr eaLnBrk="1" hangingPunct="1"/>
              <a:t>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0CC7F902-DD7D-4266-8CE9-E30607FFF285}" type="slidenum">
              <a:rPr lang="en-US" altLang="en-US" smtClean="0"/>
              <a:pPr eaLnBrk="1" hangingPunct="1"/>
              <a:t>30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619D92A-F554-4AA1-8A3D-8E6731ABC61A}" type="slidenum">
              <a:rPr lang="en-US" altLang="en-US" smtClean="0"/>
              <a:pPr eaLnBrk="1" hangingPunct="1"/>
              <a:t>31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1CA254EF-BCCC-4303-9012-6D41C1E74C97}" type="slidenum">
              <a:rPr lang="en-US" altLang="en-US" smtClean="0"/>
              <a:pPr eaLnBrk="1" hangingPunct="1"/>
              <a:t>32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E4594619-D81A-41A1-9062-A93C8E0DD212}" type="slidenum">
              <a:rPr lang="en-US" altLang="en-US" smtClean="0"/>
              <a:pPr eaLnBrk="1" hangingPunct="1"/>
              <a:t>33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09F0BFF7-FFEC-4675-930B-CAEA0D652855}" type="slidenum">
              <a:rPr lang="en-US" altLang="en-US" smtClean="0"/>
              <a:pPr eaLnBrk="1" hangingPunct="1"/>
              <a:t>34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260F7C2-8C91-4180-8803-85C6D9AC3FD1}" type="slidenum">
              <a:rPr lang="en-US" altLang="en-US" smtClean="0"/>
              <a:pPr eaLnBrk="1" hangingPunct="1"/>
              <a:t>35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D8C6365-6B3A-4237-827F-51B5B7058B5E}" type="slidenum">
              <a:rPr lang="en-US" altLang="en-US" smtClean="0"/>
              <a:pPr eaLnBrk="1" hangingPunct="1"/>
              <a:t>36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D8C6365-6B3A-4237-827F-51B5B7058B5E}" type="slidenum">
              <a:rPr lang="en-US" altLang="en-US" smtClean="0"/>
              <a:pPr eaLnBrk="1" hangingPunct="1"/>
              <a:t>37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EBDE324A-3E3D-4FE9-BAD2-47A61CCE5EBD}" type="slidenum">
              <a:rPr lang="en-US" altLang="en-US" smtClean="0"/>
              <a:pPr eaLnBrk="1" hangingPunct="1"/>
              <a:t>38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F23941D-0169-466D-A6E1-3CC406A46371}" type="slidenum">
              <a:rPr lang="en-US" altLang="en-US" smtClean="0"/>
              <a:pPr eaLnBrk="1" hangingPunct="1"/>
              <a:t>39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583B0986-2B0B-4D7A-A5F4-84F196DB42BA}" type="slidenum">
              <a:rPr lang="en-US" altLang="en-US" smtClean="0"/>
              <a:pPr eaLnBrk="1" hangingPunct="1"/>
              <a:t>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B1D51E53-35F7-4473-9CEA-1CEA4E7385D2}" type="slidenum">
              <a:rPr lang="en-US" altLang="en-US" smtClean="0"/>
              <a:pPr eaLnBrk="1" hangingPunct="1"/>
              <a:t>40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05DB112-A67B-49F1-BAA3-EBB2B02617AE}" type="slidenum">
              <a:rPr lang="en-US" altLang="en-US" smtClean="0"/>
              <a:pPr eaLnBrk="1" hangingPunct="1"/>
              <a:t>41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98CCDBD-8958-44CE-A13F-006C87B5A995}" type="slidenum">
              <a:rPr lang="en-US" altLang="en-US" smtClean="0"/>
              <a:pPr eaLnBrk="1" hangingPunct="1"/>
              <a:t>42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B9444C3-4215-4812-A014-3015960BA1AD}" type="slidenum">
              <a:rPr lang="en-US" altLang="en-US" smtClean="0"/>
              <a:pPr eaLnBrk="1" hangingPunct="1"/>
              <a:t>43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C67C8E8A-DE2F-429D-94FB-774D7660EDC2}" type="slidenum">
              <a:rPr lang="en-US" altLang="en-US" smtClean="0"/>
              <a:pPr eaLnBrk="1" hangingPunct="1"/>
              <a:t>44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404D3BB6-7F19-4241-815F-DF586DFCD0EF}" type="slidenum">
              <a:rPr lang="en-US" altLang="en-US" smtClean="0"/>
              <a:pPr eaLnBrk="1" hangingPunct="1"/>
              <a:t>45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7484138-88AA-4F40-979C-FF02B088A2E3}" type="slidenum">
              <a:rPr lang="en-US" altLang="en-US" smtClean="0"/>
              <a:pPr eaLnBrk="1" hangingPunct="1"/>
              <a:t>46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86EC9E7-706F-4D14-B6AD-C7530BF45AC5}" type="slidenum">
              <a:rPr lang="en-US" altLang="en-US" smtClean="0"/>
              <a:pPr eaLnBrk="1" hangingPunct="1"/>
              <a:t>47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DC9B6E0E-701F-45EE-A099-5C9A5D588F6A}" type="slidenum">
              <a:rPr lang="en-US" altLang="en-US" smtClean="0"/>
              <a:pPr eaLnBrk="1" hangingPunct="1"/>
              <a:t>48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DB83F73F-9163-4085-A955-3CFA85B01005}" type="slidenum">
              <a:rPr lang="en-US" altLang="en-US" smtClean="0"/>
              <a:pPr eaLnBrk="1" hangingPunct="1"/>
              <a:t>49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B9C643B0-29AE-4A60-BF85-732B6060DEEA}" type="slidenum">
              <a:rPr lang="en-US" altLang="en-US" smtClean="0"/>
              <a:pPr eaLnBrk="1" hangingPunct="1"/>
              <a:t>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57EF5640-E09B-41AE-962F-B91B3DF082B3}" type="slidenum">
              <a:rPr lang="en-US" altLang="en-US" smtClean="0"/>
              <a:pPr eaLnBrk="1" hangingPunct="1"/>
              <a:t>50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D5931672-D288-4A3F-879A-FA86B73719EA}" type="slidenum">
              <a:rPr lang="en-US" altLang="en-US" smtClean="0"/>
              <a:pPr eaLnBrk="1" hangingPunct="1"/>
              <a:t>52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2C5647BC-8731-41C6-8A26-C78080CD145E}" type="slidenum">
              <a:rPr lang="en-US" altLang="en-US" smtClean="0"/>
              <a:pPr eaLnBrk="1" hangingPunct="1"/>
              <a:t>53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EBAA022-31E4-4C84-ADC5-9105DEE39D85}" type="slidenum">
              <a:rPr lang="en-US" altLang="en-US" smtClean="0"/>
              <a:pPr eaLnBrk="1" hangingPunct="1"/>
              <a:t>58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59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7C5DC9B6-E437-411F-98E1-B81D3A3B2A9F}" type="slidenum">
              <a:rPr lang="en-US" altLang="en-US" smtClean="0"/>
              <a:pPr eaLnBrk="1" hangingPunct="1"/>
              <a:t>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67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68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B2FC0BD-BBB3-4E3D-B264-BBFFD3D95887}" type="slidenum">
              <a:rPr lang="en-US" altLang="en-US" smtClean="0"/>
              <a:pPr eaLnBrk="1" hangingPunct="1"/>
              <a:t>69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7C5DC9B6-E437-411F-98E1-B81D3A3B2A9F}" type="slidenum">
              <a:rPr lang="en-US" altLang="en-US" smtClean="0"/>
              <a:pPr eaLnBrk="1" hangingPunct="1"/>
              <a:t>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B2FC0BD-BBB3-4E3D-B264-BBFFD3D95887}" type="slidenum">
              <a:rPr lang="en-US" altLang="en-US" smtClean="0"/>
              <a:pPr eaLnBrk="1" hangingPunct="1"/>
              <a:t>70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79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1A699973-1440-4CB0-9B16-81930C802400}" type="slidenum">
              <a:rPr lang="en-US" altLang="en-US" smtClean="0"/>
              <a:pPr eaLnBrk="1" hangingPunct="1"/>
              <a:t>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80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4DAECB6-ED7D-4588-BC63-60450E4B1F66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81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9B106C1C-E1C3-46FA-9AE0-AC02C8C30F83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82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BFCCB9D-D8AA-4069-A6C1-78C2E031B064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83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3BFCCB9D-D8AA-4069-A6C1-78C2E031B064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84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0A8D4E3A-AE12-43C8-915C-23708047D7E4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85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86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87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88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89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0D49380F-47B8-4316-9158-04E571639ACA}" type="slidenum">
              <a:rPr lang="en-US" altLang="en-US" smtClean="0"/>
              <a:pPr eaLnBrk="1" hangingPunct="1"/>
              <a:t>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8E0BA815-FF75-428F-AE92-2D94B849C19D}" type="slidenum">
              <a:rPr lang="en-US" altLang="en-US" smtClean="0"/>
              <a:pPr eaLnBrk="1" hangingPunct="1"/>
              <a:t>99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SlideBac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5875"/>
            <a:ext cx="6667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239713"/>
            <a:ext cx="133191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364301" y="2771766"/>
            <a:ext cx="8415398" cy="1314468"/>
          </a:xfrm>
          <a:prstGeom prst="rect">
            <a:avLst/>
          </a:prstGeom>
        </p:spPr>
        <p:txBody>
          <a:bodyPr lIns="9144" tIns="9144" rIns="9144" bIns="9144" anchor="ctr" anchorCtr="1"/>
          <a:lstStyle>
            <a:lvl1pPr algn="ctr">
              <a:defRPr sz="2800" i="1">
                <a:solidFill>
                  <a:srgbClr val="19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Box 31"/>
          <p:cNvSpPr txBox="1">
            <a:spLocks noChangeArrowheads="1"/>
          </p:cNvSpPr>
          <p:nvPr userDrawn="1"/>
        </p:nvSpPr>
        <p:spPr bwMode="auto">
          <a:xfrm>
            <a:off x="153988" y="6386513"/>
            <a:ext cx="8836025" cy="36933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vi-VN" sz="12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Geoinformatika na Građevinskom fakultetu Univerziteta u Beogradu</a:t>
            </a:r>
          </a:p>
          <a:p>
            <a:pPr algn="ctr">
              <a:defRPr/>
            </a:pPr>
            <a:r>
              <a:rPr lang="vi-VN" sz="12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Doc.dr Željko Cvijetinović dipl.inž.geod.</a:t>
            </a:r>
            <a:endParaRPr lang="sl-SI" altLang="en-US" sz="1200" i="1" dirty="0" smtClean="0"/>
          </a:p>
        </p:txBody>
      </p:sp>
      <p:sp>
        <p:nvSpPr>
          <p:cNvPr id="9" name="Rectangle 8"/>
          <p:cNvSpPr/>
          <p:nvPr userDrawn="1"/>
        </p:nvSpPr>
        <p:spPr>
          <a:xfrm>
            <a:off x="7162800" y="618226"/>
            <a:ext cx="1997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Beograd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 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8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.11.201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5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</a:t>
            </a:r>
            <a:endParaRPr lang="en-US" sz="1200" dirty="0">
              <a:solidFill>
                <a:srgbClr val="1982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06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9"/>
          <p:cNvSpPr>
            <a:spLocks noChangeShapeType="1"/>
          </p:cNvSpPr>
          <p:nvPr userDrawn="1"/>
        </p:nvSpPr>
        <p:spPr bwMode="auto">
          <a:xfrm>
            <a:off x="296863" y="6345238"/>
            <a:ext cx="8610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Line 25"/>
          <p:cNvSpPr>
            <a:spLocks noChangeShapeType="1"/>
          </p:cNvSpPr>
          <p:nvPr userDrawn="1"/>
        </p:nvSpPr>
        <p:spPr bwMode="auto">
          <a:xfrm>
            <a:off x="284163" y="876300"/>
            <a:ext cx="8610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 Box 31"/>
          <p:cNvSpPr txBox="1">
            <a:spLocks noChangeArrowheads="1"/>
          </p:cNvSpPr>
          <p:nvPr userDrawn="1"/>
        </p:nvSpPr>
        <p:spPr bwMode="auto">
          <a:xfrm>
            <a:off x="153988" y="6386513"/>
            <a:ext cx="8836025" cy="36988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vi-VN" altLang="en-US" sz="1200" i="1" dirty="0" smtClean="0"/>
              <a:t>Geoinformatika</a:t>
            </a:r>
            <a:r>
              <a:rPr lang="sl-SI" altLang="en-US" sz="1200" i="1" dirty="0" smtClean="0"/>
              <a:t> </a:t>
            </a:r>
            <a:r>
              <a:rPr lang="vi-VN" altLang="en-US" sz="1200" i="1" dirty="0" smtClean="0"/>
              <a:t>na</a:t>
            </a:r>
            <a:r>
              <a:rPr lang="sl-SI" altLang="en-US" sz="1200" i="1" dirty="0" smtClean="0"/>
              <a:t> </a:t>
            </a:r>
            <a:r>
              <a:rPr lang="vi-VN" altLang="en-US" sz="1200" i="1" dirty="0" smtClean="0"/>
              <a:t>Građevinskom fakultetu Univerziteta u Beogradu</a:t>
            </a:r>
          </a:p>
          <a:p>
            <a:pPr algn="ctr" eaLnBrk="1" hangingPunct="1">
              <a:defRPr/>
            </a:pPr>
            <a:r>
              <a:rPr lang="sl-SI" altLang="en-US" sz="1200" i="1" dirty="0" smtClean="0"/>
              <a:t>Doc.dr Željko Cvijetinović dipl.inž.geod.</a:t>
            </a:r>
          </a:p>
        </p:txBody>
      </p:sp>
      <p:sp>
        <p:nvSpPr>
          <p:cNvPr id="7" name="Text Box 31"/>
          <p:cNvSpPr txBox="1">
            <a:spLocks noChangeArrowheads="1"/>
          </p:cNvSpPr>
          <p:nvPr userDrawn="1"/>
        </p:nvSpPr>
        <p:spPr bwMode="auto">
          <a:xfrm>
            <a:off x="8377238" y="6496050"/>
            <a:ext cx="6858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marL="204788" indent="-204788" eaLnBrk="0" hangingPunct="0"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98713" algn="l"/>
              </a:tabLs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A3CC9537-E3A8-4C86-9C0B-F6AC8F5A59BF}" type="slidenum">
              <a:rPr lang="sl-SI" altLang="en-US" sz="1200" b="1" i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r>
              <a:rPr lang="sl-SI" altLang="en-US" sz="1200" b="1" i="1" dirty="0" smtClean="0"/>
              <a:t>/83</a:t>
            </a:r>
          </a:p>
        </p:txBody>
      </p:sp>
      <p:pic>
        <p:nvPicPr>
          <p:cNvPr id="8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5875"/>
            <a:ext cx="6667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239713"/>
            <a:ext cx="133191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53927" y="115888"/>
            <a:ext cx="8836146" cy="720725"/>
          </a:xfrm>
          <a:prstGeom prst="rect">
            <a:avLst/>
          </a:prstGeom>
        </p:spPr>
        <p:txBody>
          <a:bodyPr lIns="9144" tIns="9144" rIns="9144" bIns="9144" anchor="ctr" anchorCtr="1"/>
          <a:lstStyle>
            <a:lvl1pPr algn="ctr">
              <a:defRPr sz="2000" i="1">
                <a:solidFill>
                  <a:srgbClr val="19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153927" y="1052513"/>
            <a:ext cx="8836146" cy="5272087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1800"/>
              </a:spcBef>
              <a:spcAft>
                <a:spcPts val="100"/>
              </a:spcAft>
              <a:buFont typeface="Wingdings" pitchFamily="2" charset="2"/>
              <a:buChar char="v"/>
              <a:defRPr sz="1400" i="1"/>
            </a:lvl1pPr>
            <a:lvl2pPr marL="514350" indent="-171450">
              <a:spcBef>
                <a:spcPts val="400"/>
              </a:spcBef>
              <a:spcAft>
                <a:spcPts val="100"/>
              </a:spcAft>
              <a:buSzPct val="100000"/>
              <a:buFont typeface="Verdana" pitchFamily="34" charset="0"/>
              <a:buChar char="●"/>
              <a:defRPr sz="1200" i="1"/>
            </a:lvl2pPr>
            <a:lvl3pPr marL="742950" indent="-171450">
              <a:spcBef>
                <a:spcPts val="300"/>
              </a:spcBef>
              <a:spcAft>
                <a:spcPts val="100"/>
              </a:spcAft>
              <a:buFont typeface="Verdana" pitchFamily="34" charset="0"/>
              <a:buChar char="●"/>
              <a:defRPr sz="1200" i="1"/>
            </a:lvl3pPr>
            <a:lvl4pPr marL="971550" indent="-171450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 sz="1100" i="1"/>
            </a:lvl4pPr>
            <a:lvl5pPr marL="1143000" indent="-171450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 sz="1100" i="1"/>
            </a:lvl5pPr>
          </a:lstStyle>
          <a:p>
            <a:pPr lvl="0"/>
            <a:r>
              <a:rPr lang="sl-SI" noProof="0" dirty="0" smtClean="0"/>
              <a:t>Click to edit Master text styles</a:t>
            </a:r>
          </a:p>
          <a:p>
            <a:pPr lvl="1"/>
            <a:r>
              <a:rPr lang="sl-SI" noProof="0" dirty="0" smtClean="0"/>
              <a:t>Second level</a:t>
            </a:r>
          </a:p>
          <a:p>
            <a:pPr lvl="2"/>
            <a:r>
              <a:rPr lang="sl-SI" noProof="0" dirty="0" smtClean="0"/>
              <a:t>Third level</a:t>
            </a:r>
          </a:p>
          <a:p>
            <a:pPr lvl="3"/>
            <a:r>
              <a:rPr lang="sl-SI" noProof="0" dirty="0" smtClean="0"/>
              <a:t>Fourth level</a:t>
            </a:r>
          </a:p>
          <a:p>
            <a:pPr lvl="4"/>
            <a:r>
              <a:rPr lang="sl-SI" noProof="0" dirty="0" smtClean="0"/>
              <a:t>Fifth level</a:t>
            </a:r>
          </a:p>
          <a:p>
            <a:pPr lvl="0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7162800" y="618226"/>
            <a:ext cx="1997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Beograd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 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8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.11.201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5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</a:t>
            </a:r>
            <a:endParaRPr lang="en-US" sz="1200" dirty="0">
              <a:solidFill>
                <a:srgbClr val="1982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32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9"/>
          <p:cNvSpPr>
            <a:spLocks noChangeShapeType="1"/>
          </p:cNvSpPr>
          <p:nvPr userDrawn="1"/>
        </p:nvSpPr>
        <p:spPr bwMode="auto">
          <a:xfrm>
            <a:off x="296863" y="6345238"/>
            <a:ext cx="86106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" name="Rectangle 20"/>
          <p:cNvSpPr txBox="1">
            <a:spLocks noChangeArrowheads="1"/>
          </p:cNvSpPr>
          <p:nvPr userDrawn="1"/>
        </p:nvSpPr>
        <p:spPr bwMode="auto">
          <a:xfrm>
            <a:off x="611188" y="115888"/>
            <a:ext cx="8415337" cy="720725"/>
          </a:xfrm>
          <a:prstGeom prst="rect">
            <a:avLst/>
          </a:prstGeom>
          <a:noFill/>
          <a:ln>
            <a:noFill/>
          </a:ln>
          <a:extLst/>
        </p:spPr>
        <p:txBody>
          <a:bodyPr lIns="9144" tIns="9144" rIns="9144" bIns="9144" anchor="ctr" anchorCtr="1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000" i="1" smtClean="0">
                <a:solidFill>
                  <a:schemeClr val="tx2"/>
                </a:solidFill>
              </a:rPr>
              <a:t>Click to edit Master title style</a:t>
            </a:r>
          </a:p>
        </p:txBody>
      </p:sp>
      <p:grpSp>
        <p:nvGrpSpPr>
          <p:cNvPr id="1028" name="Group 23"/>
          <p:cNvGrpSpPr>
            <a:grpSpLocks/>
          </p:cNvGrpSpPr>
          <p:nvPr userDrawn="1"/>
        </p:nvGrpSpPr>
        <p:grpSpPr bwMode="auto">
          <a:xfrm>
            <a:off x="284163" y="876300"/>
            <a:ext cx="8610600" cy="76200"/>
            <a:chOff x="144" y="672"/>
            <a:chExt cx="5424" cy="48"/>
          </a:xfrm>
        </p:grpSpPr>
        <p:sp>
          <p:nvSpPr>
            <p:cNvPr id="2" name="Rectangle 24"/>
            <p:cNvSpPr>
              <a:spLocks noChangeArrowheads="1"/>
            </p:cNvSpPr>
            <p:nvPr userDrawn="1"/>
          </p:nvSpPr>
          <p:spPr bwMode="auto">
            <a:xfrm>
              <a:off x="144" y="672"/>
              <a:ext cx="2731" cy="4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/>
            </a:p>
          </p:txBody>
        </p:sp>
        <p:sp>
          <p:nvSpPr>
            <p:cNvPr id="1033" name="Line 25"/>
            <p:cNvSpPr>
              <a:spLocks noChangeShapeType="1"/>
            </p:cNvSpPr>
            <p:nvPr userDrawn="1"/>
          </p:nvSpPr>
          <p:spPr bwMode="auto">
            <a:xfrm>
              <a:off x="144" y="672"/>
              <a:ext cx="5424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9" name="Content Placeholder 2"/>
          <p:cNvSpPr txBox="1">
            <a:spLocks/>
          </p:cNvSpPr>
          <p:nvPr userDrawn="1"/>
        </p:nvSpPr>
        <p:spPr bwMode="auto">
          <a:xfrm>
            <a:off x="153988" y="1052513"/>
            <a:ext cx="8836025" cy="52720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514350" indent="-1714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742950" indent="-1714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971550" indent="-1714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1143000" indent="-1714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160020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05740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251460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297180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100"/>
              </a:spcAft>
              <a:buClr>
                <a:schemeClr val="accent2"/>
              </a:buClr>
              <a:buFont typeface="Wingdings" pitchFamily="2" charset="2"/>
              <a:buChar char="v"/>
              <a:defRPr/>
            </a:pPr>
            <a:r>
              <a:rPr lang="sl-SI" altLang="en-US" sz="1600" i="1" dirty="0" smtClean="0"/>
              <a:t>Click to edit Master text styles</a:t>
            </a:r>
          </a:p>
          <a:p>
            <a:pPr lvl="1" eaLnBrk="1" hangingPunct="1">
              <a:spcBef>
                <a:spcPts val="400"/>
              </a:spcBef>
              <a:spcAft>
                <a:spcPts val="100"/>
              </a:spcAft>
              <a:buClr>
                <a:schemeClr val="accent2"/>
              </a:buClr>
              <a:buSzPct val="100000"/>
              <a:buFont typeface="Verdana" pitchFamily="34" charset="0"/>
              <a:buChar char="●"/>
              <a:defRPr/>
            </a:pPr>
            <a:r>
              <a:rPr lang="sl-SI" altLang="en-US" sz="1400" i="1" dirty="0" smtClean="0"/>
              <a:t>Second level</a:t>
            </a:r>
          </a:p>
          <a:p>
            <a:pPr lvl="2" eaLnBrk="1" hangingPunct="1">
              <a:spcBef>
                <a:spcPts val="300"/>
              </a:spcBef>
              <a:spcAft>
                <a:spcPts val="100"/>
              </a:spcAft>
              <a:buClr>
                <a:schemeClr val="accent2"/>
              </a:buClr>
              <a:buFont typeface="Verdana" pitchFamily="34" charset="0"/>
              <a:buChar char="●"/>
              <a:defRPr/>
            </a:pPr>
            <a:r>
              <a:rPr lang="sl-SI" altLang="en-US" sz="1400" i="1" dirty="0" smtClean="0"/>
              <a:t>Third level</a:t>
            </a:r>
          </a:p>
          <a:p>
            <a:pPr lvl="3" eaLnBrk="1" hangingPunct="1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/>
            </a:pPr>
            <a:r>
              <a:rPr lang="sl-SI" altLang="en-US" sz="1200" i="1" dirty="0" smtClean="0"/>
              <a:t>Fourth level</a:t>
            </a:r>
          </a:p>
          <a:p>
            <a:pPr lvl="4" eaLnBrk="1" hangingPunct="1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/>
            </a:pPr>
            <a:r>
              <a:rPr lang="sl-SI" altLang="en-US" sz="1200" i="1" dirty="0" smtClean="0"/>
              <a:t>Fifth level</a:t>
            </a:r>
          </a:p>
        </p:txBody>
      </p:sp>
      <p:pic>
        <p:nvPicPr>
          <p:cNvPr id="1030" name="Picture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5875"/>
            <a:ext cx="6667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239713"/>
            <a:ext cx="133191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 userDrawn="1"/>
        </p:nvSpPr>
        <p:spPr>
          <a:xfrm>
            <a:off x="7162800" y="618226"/>
            <a:ext cx="1997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Beograd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 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8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.11.201</a:t>
            </a:r>
            <a:r>
              <a:rPr lang="sr-Latn-RS" sz="1200" b="1" i="1" dirty="0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5</a:t>
            </a:r>
            <a:r>
              <a:rPr lang="x-none" sz="1200" b="1" i="1" smtClean="0">
                <a:ln>
                  <a:solidFill>
                    <a:schemeClr val="bg1"/>
                  </a:solidFill>
                </a:ln>
                <a:solidFill>
                  <a:srgbClr val="1982AF"/>
                </a:solidFill>
                <a:cs typeface="Arial" charset="0"/>
              </a:rPr>
              <a:t>.</a:t>
            </a:r>
            <a:endParaRPr lang="en-US" sz="1200" dirty="0">
              <a:solidFill>
                <a:srgbClr val="1982A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9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7" Type="http://schemas.openxmlformats.org/officeDocument/2006/relationships/image" Target="../media/image183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wiki.openstreetmap.org/w/images/thumb/3/38/Osm_element_closedway.svg/20px-Osm_element_closedway.svg.png" TargetMode="External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88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90.emf"/><Relationship Id="rId4" Type="http://schemas.openxmlformats.org/officeDocument/2006/relationships/image" Target="../media/image89.JPG"/><Relationship Id="rId9" Type="http://schemas.openxmlformats.org/officeDocument/2006/relationships/chart" Target="../charts/char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93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9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1.xls"/><Relationship Id="rId11" Type="http://schemas.openxmlformats.org/officeDocument/2006/relationships/image" Target="../media/image104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3.jpeg"/><Relationship Id="rId4" Type="http://schemas.openxmlformats.org/officeDocument/2006/relationships/image" Target="../media/image100.png"/><Relationship Id="rId9" Type="http://schemas.openxmlformats.org/officeDocument/2006/relationships/image" Target="../media/image10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jpe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notesSlide" Target="../notesSlides/notesSlide75.xml"/><Relationship Id="rId7" Type="http://schemas.openxmlformats.org/officeDocument/2006/relationships/image" Target="../media/image1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2.png"/><Relationship Id="rId5" Type="http://schemas.openxmlformats.org/officeDocument/2006/relationships/image" Target="../media/image121.emf"/><Relationship Id="rId4" Type="http://schemas.openxmlformats.org/officeDocument/2006/relationships/oleObject" Target="../embeddings/oleObject3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image" Target="../media/image136.png"/><Relationship Id="rId7" Type="http://schemas.openxmlformats.org/officeDocument/2006/relationships/image" Target="../media/image14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10" Type="http://schemas.openxmlformats.org/officeDocument/2006/relationships/image" Target="../media/image143.png"/><Relationship Id="rId4" Type="http://schemas.openxmlformats.org/officeDocument/2006/relationships/image" Target="../media/image137.jpeg"/><Relationship Id="rId9" Type="http://schemas.openxmlformats.org/officeDocument/2006/relationships/image" Target="../media/image14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png"/><Relationship Id="rId7" Type="http://schemas.openxmlformats.org/officeDocument/2006/relationships/image" Target="../media/image148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png"/><Relationship Id="rId5" Type="http://schemas.openxmlformats.org/officeDocument/2006/relationships/image" Target="../media/image146.jpeg"/><Relationship Id="rId4" Type="http://schemas.openxmlformats.org/officeDocument/2006/relationships/image" Target="../media/image145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jpeg"/><Relationship Id="rId4" Type="http://schemas.openxmlformats.org/officeDocument/2006/relationships/image" Target="../media/image15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5" Type="http://schemas.openxmlformats.org/officeDocument/2006/relationships/image" Target="../media/image157.wmf"/><Relationship Id="rId4" Type="http://schemas.openxmlformats.org/officeDocument/2006/relationships/image" Target="../media/image15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1.emf"/><Relationship Id="rId4" Type="http://schemas.openxmlformats.org/officeDocument/2006/relationships/oleObject" Target="../embeddings/oleObject4.bin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3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5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logoSlideBack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250825" y="836613"/>
            <a:ext cx="864235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9" name="Text Box 13"/>
          <p:cNvSpPr txBox="1">
            <a:spLocks noChangeArrowheads="1"/>
          </p:cNvSpPr>
          <p:nvPr/>
        </p:nvSpPr>
        <p:spPr bwMode="auto">
          <a:xfrm>
            <a:off x="0" y="6290156"/>
            <a:ext cx="9144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sr-Latn-R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Građevinski </a:t>
            </a:r>
            <a:r>
              <a:rPr lang="x-none" sz="1400" b="1" i="1" smtClean="0">
                <a:ln>
                  <a:solidFill>
                    <a:schemeClr val="bg1"/>
                  </a:solidFill>
                </a:ln>
                <a:cs typeface="Arial" charset="0"/>
              </a:rPr>
              <a:t>fakultet </a:t>
            </a:r>
            <a:r>
              <a:rPr lang="x-none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Univerzitet</a:t>
            </a:r>
            <a:r>
              <a:rPr lang="en-U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a</a:t>
            </a:r>
            <a:r>
              <a:rPr lang="x-none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 </a:t>
            </a:r>
            <a:r>
              <a:rPr lang="x-none" sz="1400" b="1" i="1" smtClean="0">
                <a:ln>
                  <a:solidFill>
                    <a:schemeClr val="bg1"/>
                  </a:solidFill>
                </a:ln>
                <a:cs typeface="Arial" charset="0"/>
              </a:rPr>
              <a:t>u </a:t>
            </a:r>
            <a:r>
              <a:rPr lang="sr-Latn-RS" sz="1400" b="1" i="1" dirty="0">
                <a:ln>
                  <a:solidFill>
                    <a:schemeClr val="bg1"/>
                  </a:solidFill>
                </a:ln>
                <a:cs typeface="Arial" charset="0"/>
              </a:rPr>
              <a:t>B</a:t>
            </a:r>
            <a:r>
              <a:rPr lang="sr-Latn-R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eogradu</a:t>
            </a:r>
            <a:endParaRPr lang="x-none" sz="1400" b="1" i="1" dirty="0" smtClean="0">
              <a:ln>
                <a:solidFill>
                  <a:schemeClr val="bg1"/>
                </a:solidFill>
              </a:ln>
              <a:cs typeface="Arial" charset="0"/>
            </a:endParaRPr>
          </a:p>
          <a:p>
            <a:pPr algn="ctr">
              <a:defRPr/>
            </a:pPr>
            <a:r>
              <a:rPr lang="sr-Latn-R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Beograd</a:t>
            </a:r>
            <a:r>
              <a:rPr lang="x-none" sz="1400" b="1" i="1" smtClean="0">
                <a:ln>
                  <a:solidFill>
                    <a:schemeClr val="bg1"/>
                  </a:solidFill>
                </a:ln>
                <a:cs typeface="Arial" charset="0"/>
              </a:rPr>
              <a:t> 1</a:t>
            </a:r>
            <a:r>
              <a:rPr lang="sr-Latn-R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8</a:t>
            </a:r>
            <a:r>
              <a:rPr lang="x-none" sz="1400" b="1" i="1" smtClean="0">
                <a:ln>
                  <a:solidFill>
                    <a:schemeClr val="bg1"/>
                  </a:solidFill>
                </a:ln>
                <a:cs typeface="Arial" charset="0"/>
              </a:rPr>
              <a:t>.11.201</a:t>
            </a:r>
            <a:r>
              <a:rPr lang="sr-Latn-RS" sz="1400" b="1" i="1" dirty="0" smtClean="0">
                <a:ln>
                  <a:solidFill>
                    <a:schemeClr val="bg1"/>
                  </a:solidFill>
                </a:ln>
                <a:cs typeface="Arial" charset="0"/>
              </a:rPr>
              <a:t>5</a:t>
            </a:r>
            <a:r>
              <a:rPr lang="x-none" sz="1400" b="1" i="1" smtClean="0">
                <a:ln>
                  <a:solidFill>
                    <a:schemeClr val="bg1"/>
                  </a:solidFill>
                </a:ln>
                <a:cs typeface="Arial" charset="0"/>
              </a:rPr>
              <a:t>. </a:t>
            </a:r>
            <a:r>
              <a:rPr lang="x-none" sz="1400" b="1" i="1" dirty="0">
                <a:ln>
                  <a:solidFill>
                    <a:schemeClr val="bg1"/>
                  </a:solidFill>
                </a:ln>
                <a:cs typeface="Arial" charset="0"/>
              </a:rPr>
              <a:t>godine</a:t>
            </a:r>
            <a:endParaRPr lang="x-none" sz="1400" b="1" dirty="0">
              <a:ln>
                <a:solidFill>
                  <a:schemeClr val="bg1"/>
                </a:solidFill>
              </a:ln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4101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60325"/>
            <a:ext cx="118745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1941513"/>
            <a:ext cx="348297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itle 7"/>
          <p:cNvSpPr txBox="1">
            <a:spLocks/>
          </p:cNvSpPr>
          <p:nvPr/>
        </p:nvSpPr>
        <p:spPr bwMode="auto">
          <a:xfrm>
            <a:off x="1835150" y="3249613"/>
            <a:ext cx="5473700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vi-VN" altLang="en-US" sz="2400" b="1" dirty="0">
                <a:solidFill>
                  <a:srgbClr val="1982AF"/>
                </a:solidFill>
                <a:ea typeface="Avenir LT Std 55 Roman"/>
                <a:cs typeface="Avenir LT Std 55 Roman"/>
              </a:rPr>
              <a:t>Geoinformatika</a:t>
            </a:r>
            <a:r>
              <a:rPr lang="en-US" altLang="en-US" sz="2400" b="1" dirty="0">
                <a:solidFill>
                  <a:srgbClr val="1982AF"/>
                </a:solidFill>
                <a:ea typeface="Avenir LT Std 55 Roman"/>
                <a:cs typeface="Avenir LT Std 55 Roman"/>
              </a:rPr>
              <a:t> </a:t>
            </a:r>
            <a:r>
              <a:rPr lang="vi-VN" altLang="en-US" sz="2400" b="1" dirty="0">
                <a:solidFill>
                  <a:srgbClr val="1982AF"/>
                </a:solidFill>
                <a:ea typeface="Avenir LT Std 55 Roman"/>
                <a:cs typeface="Avenir LT Std 55 Roman"/>
              </a:rPr>
              <a:t>na</a:t>
            </a:r>
            <a:r>
              <a:rPr lang="en-US" altLang="en-US" sz="2400" b="1" dirty="0">
                <a:solidFill>
                  <a:srgbClr val="1982AF"/>
                </a:solidFill>
                <a:ea typeface="Avenir LT Std 55 Roman"/>
                <a:cs typeface="Avenir LT Std 55 Roman"/>
              </a:rPr>
              <a:t> </a:t>
            </a:r>
            <a:r>
              <a:rPr lang="vi-VN" altLang="en-US" sz="2400" b="1" dirty="0">
                <a:solidFill>
                  <a:srgbClr val="1982AF"/>
                </a:solidFill>
                <a:ea typeface="Avenir LT Std 55 Roman"/>
                <a:cs typeface="Avenir LT Std 55 Roman"/>
              </a:rPr>
              <a:t>Građevinskom fakultetu Univerziteta u Beogradu</a:t>
            </a:r>
            <a:endParaRPr lang="en-US" altLang="en-US" sz="2400" b="1" dirty="0">
              <a:solidFill>
                <a:srgbClr val="1982AF"/>
              </a:solidFill>
              <a:ea typeface="Avenir LT Std 55 Roman"/>
              <a:cs typeface="Avenir LT Std 55 Roman"/>
            </a:endParaRPr>
          </a:p>
        </p:txBody>
      </p:sp>
      <p:sp>
        <p:nvSpPr>
          <p:cNvPr id="4104" name="Title 7"/>
          <p:cNvSpPr txBox="1">
            <a:spLocks/>
          </p:cNvSpPr>
          <p:nvPr/>
        </p:nvSpPr>
        <p:spPr bwMode="auto">
          <a:xfrm>
            <a:off x="914400" y="4708525"/>
            <a:ext cx="73152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sl-SI" altLang="en-US" b="1" i="1" dirty="0">
                <a:ea typeface="Avenir LT Std 55 Roman"/>
                <a:cs typeface="Avenir LT Std 55 Roman"/>
              </a:rPr>
              <a:t>Doc. dr Željko Cvijetinović, dipl.inž.geod.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51854" y="2422902"/>
            <a:ext cx="5525146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FF99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45396" y="1993900"/>
            <a:ext cx="3352800" cy="368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FF99"/>
              </a:solidFill>
            </a:endParaRPr>
          </a:p>
        </p:txBody>
      </p:sp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 i tehnologija DGP-a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sz="1800" dirty="0" smtClean="0"/>
              <a:t>Proces uvođenja geoinformatike (GIS-a) u nastavu na Građevinskom fakultetu tesno je bio povezan i sa </a:t>
            </a:r>
            <a:r>
              <a:rPr lang="sl-SI" altLang="en-US" sz="1800" b="1" dirty="0" smtClean="0"/>
              <a:t>praktičnim iskustvima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600" b="1" dirty="0" smtClean="0"/>
              <a:t>Razvoj</a:t>
            </a:r>
          </a:p>
          <a:p>
            <a:pPr lvl="2">
              <a:spcBef>
                <a:spcPts val="1200"/>
              </a:spcBef>
            </a:pPr>
            <a:r>
              <a:rPr lang="sl-SI" altLang="en-US" sz="1600" b="1" dirty="0" smtClean="0"/>
              <a:t> </a:t>
            </a:r>
            <a:r>
              <a:rPr lang="sl-SI" altLang="en-US" sz="1600" b="1" dirty="0"/>
              <a:t>softverskog paketa MapSoft </a:t>
            </a:r>
            <a:r>
              <a:rPr lang="sl-SI" altLang="en-US" sz="1600" b="1" dirty="0" smtClean="0"/>
              <a:t> i  </a:t>
            </a:r>
          </a:p>
          <a:p>
            <a:pPr lvl="2">
              <a:spcBef>
                <a:spcPts val="1200"/>
              </a:spcBef>
            </a:pPr>
            <a:r>
              <a:rPr lang="sl-SI" altLang="en-US" sz="1600" b="1" dirty="0" smtClean="0"/>
              <a:t> tehnologije Digitalnog geodetskog plana (DGP)</a:t>
            </a:r>
          </a:p>
          <a:p>
            <a:pPr lvl="2">
              <a:spcBef>
                <a:spcPts val="1200"/>
              </a:spcBef>
            </a:pPr>
            <a:r>
              <a:rPr lang="sl-SI" altLang="en-US" sz="1600" dirty="0" smtClean="0"/>
              <a:t>Početak razvoja pokrenut </a:t>
            </a:r>
            <a:r>
              <a:rPr lang="sl-SI" altLang="en-US" sz="1600" dirty="0"/>
              <a:t>1991. godine </a:t>
            </a:r>
            <a:endParaRPr lang="sl-SI" altLang="en-US" sz="1600" dirty="0" smtClean="0"/>
          </a:p>
          <a:p>
            <a:pPr lvl="2">
              <a:spcBef>
                <a:spcPts val="1200"/>
              </a:spcBef>
            </a:pPr>
            <a:r>
              <a:rPr lang="sl-SI" altLang="en-US" sz="1600" dirty="0" smtClean="0"/>
              <a:t>Tim sa Građevinskog fakulteta </a:t>
            </a:r>
          </a:p>
          <a:p>
            <a:pPr lvl="3">
              <a:spcBef>
                <a:spcPts val="1200"/>
              </a:spcBef>
            </a:pPr>
            <a:r>
              <a:rPr lang="sl-SI" altLang="en-US" sz="1600" dirty="0" smtClean="0"/>
              <a:t>inicijalno Dragan Mihajlović i Željko Cvijetinović, </a:t>
            </a:r>
          </a:p>
          <a:p>
            <a:pPr lvl="3">
              <a:spcBef>
                <a:spcPts val="1200"/>
              </a:spcBef>
            </a:pPr>
            <a:r>
              <a:rPr lang="sl-SI" altLang="en-US" sz="1600" dirty="0" smtClean="0"/>
              <a:t>kasnije su u tim uključeni i Miloš Vojinović i Momir Mitrović </a:t>
            </a:r>
          </a:p>
          <a:p>
            <a:pPr lvl="2">
              <a:spcBef>
                <a:spcPts val="1200"/>
              </a:spcBef>
            </a:pPr>
            <a:r>
              <a:rPr lang="sl-SI" altLang="en-US" sz="1600" dirty="0" smtClean="0"/>
              <a:t>Osnovna namena softvera </a:t>
            </a:r>
          </a:p>
          <a:p>
            <a:pPr lvl="3">
              <a:spcBef>
                <a:spcPts val="1200"/>
              </a:spcBef>
            </a:pPr>
            <a:r>
              <a:rPr lang="sl-SI" altLang="en-US" sz="1600" dirty="0" smtClean="0"/>
              <a:t>Podrška tehnologiji  </a:t>
            </a:r>
            <a:r>
              <a:rPr lang="sl-SI" altLang="en-US" sz="1600" b="1" dirty="0" smtClean="0"/>
              <a:t>DGP-a</a:t>
            </a:r>
            <a:r>
              <a:rPr lang="sl-SI" altLang="en-US" sz="1600" dirty="0" smtClean="0"/>
              <a:t> koji po svom modelu podataka obuhvata kompletan sadržaj topografskih/katastarskih planova u digitalnom obliku</a:t>
            </a:r>
          </a:p>
          <a:p>
            <a:pPr marL="342900" lvl="1" indent="0">
              <a:spcBef>
                <a:spcPts val="600"/>
              </a:spcBef>
              <a:buSzTx/>
              <a:buNone/>
            </a:pPr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4" descr="fig_PR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438400"/>
            <a:ext cx="3810000" cy="381000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l-SI" dirty="0" smtClean="0"/>
              <a:t>Automatsko kartiranje klimatskih varijabli primenom prostorno-vremenskih geostatističkih metoda</a:t>
            </a:r>
            <a:r>
              <a:rPr lang="sl-SI" altLang="en-US" sz="1400" dirty="0" smtClean="0"/>
              <a:t> (Milan Kilibarda)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dirty="0" smtClean="0"/>
          </a:p>
          <a:p>
            <a:pPr marL="573088" indent="-287338">
              <a:spcBef>
                <a:spcPts val="0"/>
              </a:spcBef>
              <a:spcAft>
                <a:spcPts val="0"/>
              </a:spcAft>
            </a:pPr>
            <a:r>
              <a:rPr lang="sl-SI" dirty="0" smtClean="0"/>
              <a:t>Prostorno-vremenska interpolacija dnevnih temperatura vazduha iznad površine Zemlje u rezoluciji 1 km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endParaRPr lang="sl-SI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it-IT" altLang="en-US" dirty="0" smtClean="0"/>
              <a:t>Prostorno -vremenski model predikcije za:</a:t>
            </a:r>
            <a:endParaRPr lang="sl-SI" altLang="en-US" dirty="0" smtClean="0"/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Srednje dnevne temperature</a:t>
            </a:r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Minimalne dnevne temperature</a:t>
            </a:r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Maksimalne dnevne temperature</a:t>
            </a:r>
          </a:p>
          <a:p>
            <a:pPr marL="966788" lvl="2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dirty="0" smtClean="0"/>
              <a:t>Regresioni model</a:t>
            </a:r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MODIS LST</a:t>
            </a:r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Gemetrijski temperaturni trend</a:t>
            </a:r>
          </a:p>
          <a:p>
            <a:pPr marL="966788" lvl="2" indent="-166688">
              <a:spcAft>
                <a:spcPts val="0"/>
              </a:spcAft>
            </a:pPr>
            <a:endParaRPr lang="sl-SI" altLang="en-US" dirty="0" smtClean="0"/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DEM</a:t>
            </a:r>
          </a:p>
          <a:p>
            <a:pPr marL="966788" lvl="2" indent="-166688">
              <a:spcAft>
                <a:spcPts val="0"/>
              </a:spcAft>
            </a:pPr>
            <a:r>
              <a:rPr lang="sl-SI" altLang="en-US" dirty="0" smtClean="0"/>
              <a:t>TWI</a:t>
            </a:r>
          </a:p>
          <a:p>
            <a:pPr marL="966788" lvl="2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Predikcija</a:t>
            </a:r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Kros-validacija</a:t>
            </a: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ight Brace 11"/>
          <p:cNvSpPr/>
          <p:nvPr/>
        </p:nvSpPr>
        <p:spPr>
          <a:xfrm>
            <a:off x="3789216" y="4114800"/>
            <a:ext cx="304800" cy="533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4191000" y="4248728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Statički prediktori</a:t>
            </a:r>
            <a:endParaRPr lang="sl-SI" sz="1200" dirty="0"/>
          </a:p>
        </p:txBody>
      </p:sp>
      <p:sp>
        <p:nvSpPr>
          <p:cNvPr id="14" name="Right Brace 13"/>
          <p:cNvSpPr/>
          <p:nvPr/>
        </p:nvSpPr>
        <p:spPr>
          <a:xfrm>
            <a:off x="3789216" y="3523672"/>
            <a:ext cx="304800" cy="533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191000" y="3657600"/>
            <a:ext cx="190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Dinamički prediktori</a:t>
            </a:r>
            <a:endParaRPr lang="sl-SI" sz="1200" dirty="0"/>
          </a:p>
        </p:txBody>
      </p:sp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80728"/>
            <a:ext cx="319165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endParaRPr lang="sl-SI" altLang="en-US" dirty="0" smtClean="0"/>
          </a:p>
          <a:p>
            <a:pPr marL="573088" indent="-287338">
              <a:spcBef>
                <a:spcPts val="0"/>
              </a:spcBef>
              <a:spcAft>
                <a:spcPts val="0"/>
              </a:spcAft>
            </a:pPr>
            <a:endParaRPr lang="sl-SI" dirty="0" smtClean="0"/>
          </a:p>
          <a:p>
            <a:pPr marL="573088" indent="-287338">
              <a:spcBef>
                <a:spcPts val="0"/>
              </a:spcBef>
              <a:spcAft>
                <a:spcPts val="0"/>
              </a:spcAft>
            </a:pPr>
            <a:endParaRPr lang="sl-SI" dirty="0" smtClean="0"/>
          </a:p>
          <a:p>
            <a:pPr marL="573088" indent="-287338">
              <a:spcBef>
                <a:spcPts val="0"/>
              </a:spcBef>
              <a:spcAft>
                <a:spcPts val="0"/>
              </a:spcAft>
            </a:pPr>
            <a:endParaRPr lang="sl-SI" dirty="0" smtClean="0"/>
          </a:p>
          <a:p>
            <a:pPr marL="230188" indent="-174625">
              <a:spcBef>
                <a:spcPts val="0"/>
              </a:spcBef>
              <a:spcAft>
                <a:spcPts val="0"/>
              </a:spcAft>
            </a:pPr>
            <a:r>
              <a:rPr lang="sl-SI" dirty="0" smtClean="0"/>
              <a:t>R paket </a:t>
            </a:r>
            <a:r>
              <a:rPr lang="sl-SI" b="1" dirty="0" smtClean="0"/>
              <a:t>meteo</a:t>
            </a:r>
          </a:p>
          <a:p>
            <a:pPr marL="517525" lvl="1" indent="-176213">
              <a:spcBef>
                <a:spcPts val="300"/>
              </a:spcBef>
              <a:spcAft>
                <a:spcPts val="0"/>
              </a:spcAft>
            </a:pPr>
            <a:r>
              <a:rPr lang="it-IT" altLang="en-US" dirty="0" smtClean="0"/>
              <a:t>Priprema podataka i konverzija u prostorno-vremenske klase</a:t>
            </a:r>
          </a:p>
          <a:p>
            <a:pPr marL="517525" lvl="1" indent="-176213">
              <a:spcBef>
                <a:spcPts val="300"/>
              </a:spcBef>
              <a:spcAft>
                <a:spcPts val="0"/>
              </a:spcAft>
            </a:pPr>
            <a:r>
              <a:rPr lang="it-IT" altLang="en-US" dirty="0" smtClean="0"/>
              <a:t>Inplementirani globalni modeli</a:t>
            </a:r>
          </a:p>
          <a:p>
            <a:pPr marL="517525" lvl="1" indent="-176213">
              <a:spcBef>
                <a:spcPts val="300"/>
              </a:spcBef>
              <a:spcAft>
                <a:spcPts val="0"/>
              </a:spcAft>
            </a:pPr>
            <a:r>
              <a:rPr lang="it-IT" altLang="en-US" dirty="0" smtClean="0"/>
              <a:t>Detekcija i otklanjanje grubih grešaka</a:t>
            </a:r>
          </a:p>
          <a:p>
            <a:pPr marL="517525" lvl="1" indent="-176213">
              <a:spcBef>
                <a:spcPts val="300"/>
              </a:spcBef>
              <a:spcAft>
                <a:spcPts val="0"/>
              </a:spcAft>
            </a:pPr>
            <a:r>
              <a:rPr lang="it-IT" altLang="en-US" dirty="0" smtClean="0"/>
              <a:t>Predikcija prosto</a:t>
            </a:r>
            <a:r>
              <a:rPr lang="sl-SI" altLang="en-US" dirty="0" smtClean="0"/>
              <a:t>r</a:t>
            </a:r>
            <a:r>
              <a:rPr lang="it-IT" altLang="en-US" dirty="0" smtClean="0"/>
              <a:t>no-vremenskim regresionim krigingom (eksportovanje u standardne GIS formate)</a:t>
            </a:r>
          </a:p>
          <a:p>
            <a:pPr marL="517525" lvl="1" indent="-176213">
              <a:spcBef>
                <a:spcPts val="300"/>
              </a:spcBef>
              <a:spcAft>
                <a:spcPts val="0"/>
              </a:spcAft>
            </a:pPr>
            <a:r>
              <a:rPr lang="it-IT" altLang="en-US" dirty="0" smtClean="0"/>
              <a:t>Vizuelizacija rezultata (automatsko kreiranje web karata koristeći plotGoogleMaps)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Content Placeholder 3"/>
          <p:cNvSpPr txBox="1">
            <a:spLocks/>
          </p:cNvSpPr>
          <p:nvPr/>
        </p:nvSpPr>
        <p:spPr bwMode="auto">
          <a:xfrm>
            <a:off x="609600" y="990600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571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sr-Latn-CS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l-SI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Automatsko kartiranje klimatskih varijabli primenom prostorno-vremenskih geostatističkih metoda</a:t>
            </a:r>
            <a:r>
              <a:rPr kumimoji="0" lang="sl-SI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(Milan Kilibarda)</a:t>
            </a:r>
            <a:endParaRPr kumimoji="0" lang="it-IT" altLang="en-US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5912300"/>
            <a:ext cx="8001000" cy="33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895816"/>
            <a:ext cx="5943600" cy="296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14400"/>
            <a:ext cx="867805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Predmet istraživanja</a:t>
            </a:r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Pretraživanje </a:t>
            </a:r>
            <a:r>
              <a:rPr lang="sl-SI" altLang="en-US" i="0" dirty="0"/>
              <a:t>i vizuelizacija podatka korišćenjem GIS </a:t>
            </a:r>
            <a:r>
              <a:rPr lang="sl-SI" altLang="en-US" i="0" dirty="0" smtClean="0"/>
              <a:t>alata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Tehnike </a:t>
            </a:r>
            <a:r>
              <a:rPr lang="sl-SI" altLang="en-US" i="0" dirty="0"/>
              <a:t>Data Mining-a za rad sa prostornim </a:t>
            </a:r>
            <a:r>
              <a:rPr lang="sl-SI" altLang="en-US" i="0" dirty="0" smtClean="0"/>
              <a:t>podacima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Korišćenje </a:t>
            </a:r>
            <a:r>
              <a:rPr lang="sl-SI" altLang="en-US" i="0" dirty="0"/>
              <a:t>postojećih geometrijsko-topoloških GIS </a:t>
            </a:r>
            <a:r>
              <a:rPr lang="sl-SI" altLang="en-US" i="0" dirty="0" smtClean="0"/>
              <a:t>funkcija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Modeliranje </a:t>
            </a:r>
            <a:r>
              <a:rPr lang="sl-SI" altLang="en-US" i="0" dirty="0"/>
              <a:t>ponašanja mobilnog objekta u zavisnosti od </a:t>
            </a:r>
            <a:r>
              <a:rPr lang="sl-SI" altLang="en-US" i="0" dirty="0" smtClean="0"/>
              <a:t>konteksta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Generalizacija </a:t>
            </a:r>
            <a:r>
              <a:rPr lang="sl-SI" altLang="en-US" i="0" dirty="0"/>
              <a:t>i kartografsko oblikovanje GIS </a:t>
            </a:r>
            <a:r>
              <a:rPr lang="sl-SI" altLang="en-US" i="0" dirty="0" smtClean="0"/>
              <a:t>podataka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Skladištenje </a:t>
            </a:r>
            <a:r>
              <a:rPr lang="sl-SI" altLang="en-US" i="0" dirty="0"/>
              <a:t>prostorno-vremenskih podataka za izveštavanje i analize (eng. Data Warehouse</a:t>
            </a:r>
            <a:r>
              <a:rPr lang="sl-SI" altLang="en-US" i="0" dirty="0" smtClean="0"/>
              <a:t>)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Integracija </a:t>
            </a:r>
            <a:r>
              <a:rPr lang="sl-SI" altLang="en-US" i="0" dirty="0"/>
              <a:t>prostorno-vremenskih podataka koji se generišu u FM sistemima u poslovne informacione </a:t>
            </a:r>
            <a:r>
              <a:rPr lang="sl-SI" altLang="en-US" i="0" dirty="0" smtClean="0"/>
              <a:t>sisteme</a:t>
            </a:r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endParaRPr lang="sl-SI" altLang="en-US" i="0" dirty="0"/>
          </a:p>
          <a:p>
            <a:pPr marL="571500" indent="-285750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/>
              <a:t>U tom cil</a:t>
            </a:r>
            <a:r>
              <a:rPr lang="sr-Cyrl-BA" altLang="en-US" i="0" dirty="0"/>
              <a:t>ј</a:t>
            </a:r>
            <a:r>
              <a:rPr lang="sl-SI" altLang="en-US" i="0" dirty="0"/>
              <a:t>u u istraživanju će biti sprovedene sledeće aktivnosti:</a:t>
            </a:r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Sagledavanje </a:t>
            </a:r>
            <a:r>
              <a:rPr lang="sl-SI" altLang="en-US" i="0" dirty="0"/>
              <a:t>karakteristika postojećih FM </a:t>
            </a:r>
            <a:r>
              <a:rPr lang="sl-SI" altLang="en-US" i="0" dirty="0" smtClean="0"/>
              <a:t>sistema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Klasifikacija </a:t>
            </a:r>
            <a:r>
              <a:rPr lang="sl-SI" altLang="en-US" i="0" dirty="0"/>
              <a:t>slučajeva upotrebe koje se javljaju u tipičnim scenarijima primene FM </a:t>
            </a:r>
            <a:r>
              <a:rPr lang="sl-SI" altLang="en-US" i="0" dirty="0" smtClean="0"/>
              <a:t>sistema 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Postavljanje </a:t>
            </a:r>
            <a:r>
              <a:rPr lang="sl-SI" altLang="en-US" i="0" dirty="0"/>
              <a:t>hipoteza vezanih za optimizaciju GIS postupaka i </a:t>
            </a:r>
            <a:r>
              <a:rPr lang="sl-SI" altLang="en-US" i="0" dirty="0" smtClean="0"/>
              <a:t>metoda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Dizajn </a:t>
            </a:r>
            <a:r>
              <a:rPr lang="sl-SI" altLang="en-US" i="0" dirty="0"/>
              <a:t>eksperimenata za merenje performansi i testiranje predloženih </a:t>
            </a:r>
            <a:r>
              <a:rPr lang="sl-SI" altLang="en-US" i="0" dirty="0" smtClean="0"/>
              <a:t>rešenja </a:t>
            </a:r>
            <a:r>
              <a:rPr lang="sl-SI" altLang="en-US" i="0" dirty="0"/>
              <a:t>(metoda optimizacije</a:t>
            </a:r>
            <a:r>
              <a:rPr lang="sl-SI" altLang="en-US" i="0" dirty="0" smtClean="0"/>
              <a:t>)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Komparativna </a:t>
            </a:r>
            <a:r>
              <a:rPr lang="sl-SI" altLang="en-US" i="0" dirty="0"/>
              <a:t>analiza predloženih rešenja na osnovu rezultata sprovedenih </a:t>
            </a:r>
            <a:r>
              <a:rPr lang="sl-SI" altLang="en-US" i="0" dirty="0" smtClean="0"/>
              <a:t>eksperimenata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Predlog </a:t>
            </a:r>
            <a:r>
              <a:rPr lang="sl-SI" altLang="en-US" i="0" dirty="0"/>
              <a:t>rešenja za podizanje kvaliteta i performansi bitnih za FM </a:t>
            </a:r>
            <a:r>
              <a:rPr lang="sl-SI" altLang="en-US" i="0" dirty="0" smtClean="0"/>
              <a:t>sisteme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Realizacija </a:t>
            </a:r>
            <a:r>
              <a:rPr lang="sl-SI" altLang="en-US" i="0" dirty="0"/>
              <a:t>ključnih elemenata predloženih </a:t>
            </a:r>
            <a:r>
              <a:rPr lang="sl-SI" altLang="en-US" i="0" dirty="0" smtClean="0"/>
              <a:t>rešenja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Analiza </a:t>
            </a:r>
            <a:r>
              <a:rPr lang="sl-SI" altLang="en-US" i="0" dirty="0"/>
              <a:t>postignutih rezultata vezanih za predložene metode </a:t>
            </a:r>
            <a:r>
              <a:rPr lang="sl-SI" altLang="en-US" i="0" dirty="0" smtClean="0"/>
              <a:t>optimizacije</a:t>
            </a:r>
            <a:endParaRPr lang="sl-SI" altLang="en-US" i="0" dirty="0"/>
          </a:p>
          <a:p>
            <a:pPr marL="742950" lvl="1">
              <a:spcBef>
                <a:spcPts val="0"/>
              </a:spcBef>
              <a:spcAft>
                <a:spcPts val="0"/>
              </a:spcAft>
            </a:pPr>
            <a:r>
              <a:rPr lang="sl-SI" altLang="en-US" i="0" dirty="0" smtClean="0"/>
              <a:t>Donošenje </a:t>
            </a:r>
            <a:r>
              <a:rPr lang="sl-SI" altLang="en-US" i="0" dirty="0"/>
              <a:t>zaključaka, preporuka i identifikovanje pravaca daljeg usavršavanja predloženih postupaka i </a:t>
            </a:r>
            <a:r>
              <a:rPr lang="sl-SI" altLang="en-US" i="0" dirty="0" smtClean="0"/>
              <a:t>metoda</a:t>
            </a:r>
            <a:endParaRPr lang="sl-SI" altLang="en-US" i="0" dirty="0"/>
          </a:p>
          <a:p>
            <a:pPr marL="628650" lvl="1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en-US" sz="1400" dirty="0" smtClean="0"/>
              <a:t>O</a:t>
            </a:r>
            <a:r>
              <a:rPr lang="pl-PL" sz="1400" dirty="0" smtClean="0"/>
              <a:t>ptimizacija </a:t>
            </a:r>
            <a:r>
              <a:rPr lang="pl-PL" sz="1400" dirty="0"/>
              <a:t>rada sa prostornim podacima kod lokacijski baziranih servisa za upravl</a:t>
            </a:r>
            <a:r>
              <a:rPr lang="sr-Cyrl-BA" sz="1400" dirty="0"/>
              <a:t>ј</a:t>
            </a:r>
            <a:r>
              <a:rPr lang="pl-PL" sz="1400" dirty="0"/>
              <a:t>anje flotom vozila</a:t>
            </a:r>
            <a:r>
              <a:rPr lang="sl-SI" altLang="en-US" sz="1400" dirty="0" smtClean="0"/>
              <a:t> (Miloš Vojinović) – </a:t>
            </a:r>
            <a:r>
              <a:rPr lang="sl-SI" altLang="en-US" sz="1400" dirty="0" smtClean="0">
                <a:solidFill>
                  <a:srgbClr val="FF0000"/>
                </a:solidFill>
              </a:rPr>
              <a:t>izrada u toku</a:t>
            </a:r>
            <a:endParaRPr kumimoji="0" lang="it-IT" altLang="en-US" sz="120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75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14400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en-US" sz="1400" dirty="0" smtClean="0"/>
              <a:t>O</a:t>
            </a:r>
            <a:r>
              <a:rPr lang="pl-PL" sz="1400" dirty="0" smtClean="0"/>
              <a:t>ptimizacija </a:t>
            </a:r>
            <a:r>
              <a:rPr lang="pl-PL" sz="1400" dirty="0"/>
              <a:t>rada sa prostornim podacima kod lokacijski baziranih servisa za upravl</a:t>
            </a:r>
            <a:r>
              <a:rPr lang="sr-Cyrl-BA" sz="1400" dirty="0"/>
              <a:t>ј</a:t>
            </a:r>
            <a:r>
              <a:rPr lang="pl-PL" sz="1400" dirty="0"/>
              <a:t>anje flotom vozila</a:t>
            </a:r>
            <a:r>
              <a:rPr lang="sl-SI" altLang="en-US" sz="1400" dirty="0" smtClean="0"/>
              <a:t> (Miloš Vojinović) – </a:t>
            </a:r>
            <a:r>
              <a:rPr lang="sl-SI" altLang="en-US" sz="1400" dirty="0" smtClean="0">
                <a:solidFill>
                  <a:srgbClr val="FF0000"/>
                </a:solidFill>
              </a:rPr>
              <a:t>izrada u toku</a:t>
            </a:r>
            <a:endParaRPr kumimoji="0" lang="it-IT" altLang="en-US" sz="120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6325" y="44335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Osnovne komponente LBS-a</a:t>
            </a:r>
            <a:endParaRPr lang="en-US" sz="1200" dirty="0">
              <a:latin typeface="Cambria" pitchFamily="18" charset="0"/>
            </a:endParaRPr>
          </a:p>
        </p:txBody>
      </p:sp>
      <p:pic>
        <p:nvPicPr>
          <p:cNvPr id="237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1"/>
            <a:ext cx="370502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83" name="Picture 55" descr="Description: 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7653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80" name="Picture 181" descr="Description: 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7653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77" name="Picture 9" descr="Description: 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7653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74" name="Picture 6" descr="Description: W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7653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73" name="Picture 5" descr="Closed way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7653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562600" y="5943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OSM tagovi za putnu mrežu</a:t>
            </a:r>
            <a:endParaRPr lang="en-US" sz="1200" dirty="0">
              <a:latin typeface="Cambria" pitchFamily="18" charset="0"/>
            </a:endParaRPr>
          </a:p>
        </p:txBody>
      </p:sp>
      <p:pic>
        <p:nvPicPr>
          <p:cNvPr id="237584" name="Picture 1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5211" r="27878" b="14884"/>
          <a:stretch/>
        </p:blipFill>
        <p:spPr bwMode="auto">
          <a:xfrm>
            <a:off x="4572000" y="1745344"/>
            <a:ext cx="4170859" cy="411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87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14400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en-US" sz="1400" dirty="0" smtClean="0"/>
              <a:t>O</a:t>
            </a:r>
            <a:r>
              <a:rPr lang="pl-PL" sz="1400" dirty="0" smtClean="0"/>
              <a:t>ptimizacija </a:t>
            </a:r>
            <a:r>
              <a:rPr lang="pl-PL" sz="1400" dirty="0"/>
              <a:t>rada sa prostornim podacima kod lokacijski baziranih servisa za upravl</a:t>
            </a:r>
            <a:r>
              <a:rPr lang="sr-Cyrl-BA" sz="1400" dirty="0"/>
              <a:t>ј</a:t>
            </a:r>
            <a:r>
              <a:rPr lang="pl-PL" sz="1400" dirty="0"/>
              <a:t>anje flotom vozila</a:t>
            </a:r>
            <a:r>
              <a:rPr lang="sl-SI" altLang="en-US" sz="1400" dirty="0" smtClean="0"/>
              <a:t> (Miloš Vojinović) – </a:t>
            </a:r>
            <a:r>
              <a:rPr lang="sl-SI" altLang="en-US" sz="1400" dirty="0" smtClean="0">
                <a:solidFill>
                  <a:srgbClr val="FF0000"/>
                </a:solidFill>
              </a:rPr>
              <a:t>izrada u toku</a:t>
            </a:r>
            <a:endParaRPr kumimoji="0" lang="it-IT" altLang="en-US" sz="120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95400" y="49530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pgRouting model podataka</a:t>
            </a:r>
            <a:endParaRPr lang="en-US" sz="1200" dirty="0">
              <a:latin typeface="Cambria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85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39987"/>
            <a:ext cx="376436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595" name="Picture 2" descr="Description: D:\Sale\Fax\II Msc\Master rad\master rad\slike\OSM_Component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05000"/>
            <a:ext cx="4727575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335586" y="5393898"/>
            <a:ext cx="3288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OSM model podataka pgodan za ažuriranje</a:t>
            </a:r>
            <a:endParaRPr lang="en-US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37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14400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en-US" sz="1400" dirty="0" smtClean="0"/>
              <a:t>O</a:t>
            </a:r>
            <a:r>
              <a:rPr lang="pl-PL" sz="1400" dirty="0" smtClean="0"/>
              <a:t>ptimizacija </a:t>
            </a:r>
            <a:r>
              <a:rPr lang="pl-PL" sz="1400" dirty="0"/>
              <a:t>rada sa prostornim podacima kod lokacijski baziranih servisa za upravl</a:t>
            </a:r>
            <a:r>
              <a:rPr lang="sr-Cyrl-BA" sz="1400" dirty="0"/>
              <a:t>ј</a:t>
            </a:r>
            <a:r>
              <a:rPr lang="pl-PL" sz="1400" dirty="0"/>
              <a:t>anje flotom vozila</a:t>
            </a:r>
            <a:r>
              <a:rPr lang="sl-SI" altLang="en-US" sz="1400" dirty="0" smtClean="0"/>
              <a:t> (Miloš Vojinović) – </a:t>
            </a:r>
            <a:r>
              <a:rPr lang="sl-SI" altLang="en-US" sz="1400" dirty="0" smtClean="0">
                <a:solidFill>
                  <a:srgbClr val="FF0000"/>
                </a:solidFill>
              </a:rPr>
              <a:t>izrada u toku</a:t>
            </a:r>
            <a:endParaRPr kumimoji="0" lang="it-IT" altLang="en-US" sz="120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5116899"/>
            <a:ext cx="3060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Podaci FM AVL sistema i ključni OSM podaci</a:t>
            </a:r>
            <a:endParaRPr lang="en-US" sz="1200" dirty="0">
              <a:latin typeface="Cambria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3733800" y="5742801"/>
            <a:ext cx="48906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200" dirty="0" smtClean="0">
                <a:latin typeface="Cambria" pitchFamily="18" charset="0"/>
              </a:rPr>
              <a:t>FM AVL sistem i sistem za produkciju i održavanje OSM podataka</a:t>
            </a:r>
            <a:endParaRPr lang="en-US" sz="1200" dirty="0">
              <a:latin typeface="Cambria" pitchFamily="18" charset="0"/>
            </a:endParaRPr>
          </a:p>
        </p:txBody>
      </p:sp>
      <p:pic>
        <p:nvPicPr>
          <p:cNvPr id="2396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19741"/>
            <a:ext cx="2260600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6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548" y="1905000"/>
            <a:ext cx="561505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33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ts val="1200"/>
              </a:spcBef>
              <a:buSzTx/>
            </a:pPr>
            <a:r>
              <a:rPr lang="sl-SI" altLang="en-US" sz="1600" b="1" dirty="0" smtClean="0"/>
              <a:t>Softver koncipiran poštujući sve osnovne principe GIS-a</a:t>
            </a:r>
          </a:p>
          <a:p>
            <a:pPr lvl="2">
              <a:spcBef>
                <a:spcPts val="600"/>
              </a:spcBef>
            </a:pPr>
            <a:r>
              <a:rPr lang="sl-SI" altLang="en-US" sz="1600" dirty="0" smtClean="0"/>
              <a:t>GIS pristup za podatke koji čine sadržaj planova - </a:t>
            </a:r>
            <a:r>
              <a:rPr lang="sl-SI" altLang="en-US" sz="1600" b="1" dirty="0" smtClean="0"/>
              <a:t>georelacioni model podataka</a:t>
            </a:r>
          </a:p>
          <a:p>
            <a:pPr lvl="2">
              <a:spcBef>
                <a:spcPts val="600"/>
              </a:spcBef>
            </a:pPr>
            <a:r>
              <a:rPr lang="sl-SI" altLang="en-US" sz="1600" b="1" dirty="0" smtClean="0"/>
              <a:t>topologija</a:t>
            </a:r>
            <a:r>
              <a:rPr lang="sl-SI" altLang="en-US" sz="1600" dirty="0" smtClean="0"/>
              <a:t> prostornih entiteta eksplicitno ugrađena u model podataka</a:t>
            </a:r>
          </a:p>
          <a:p>
            <a:pPr lvl="2">
              <a:spcBef>
                <a:spcPts val="600"/>
              </a:spcBef>
            </a:pPr>
            <a:r>
              <a:rPr lang="sl-SI" altLang="en-US" sz="1600" dirty="0" smtClean="0"/>
              <a:t>kartografski prikaz sadržaja DGP-a u skladu sa postojećim propisima (biblioteka simbola i vrednosti atributa prostornih entiteta)</a:t>
            </a:r>
          </a:p>
          <a:p>
            <a:pPr lvl="2">
              <a:spcBef>
                <a:spcPts val="600"/>
              </a:spcBef>
            </a:pPr>
            <a:r>
              <a:rPr lang="sl-SI" altLang="en-US" sz="1600" dirty="0" smtClean="0"/>
              <a:t>podrška  za velike skupove podataka (podaci integralni sa ceo projekat)</a:t>
            </a:r>
          </a:p>
          <a:p>
            <a:pPr lvl="2">
              <a:spcBef>
                <a:spcPts val="600"/>
              </a:spcBef>
            </a:pPr>
            <a:r>
              <a:rPr lang="sl-SI" altLang="en-US" sz="1600" b="1" dirty="0" smtClean="0"/>
              <a:t>mrežni (konkurentni) rad</a:t>
            </a:r>
            <a:r>
              <a:rPr lang="en-US" altLang="en-US" sz="1600" dirty="0" smtClean="0"/>
              <a:t>, </a:t>
            </a:r>
            <a:r>
              <a:rPr lang="x-none" altLang="en-US" sz="1600" dirty="0" smtClean="0"/>
              <a:t>ti. istovremeni </a:t>
            </a:r>
            <a:r>
              <a:rPr lang="x-none" altLang="en-US" sz="1600" smtClean="0"/>
              <a:t>pristup </a:t>
            </a:r>
            <a:r>
              <a:rPr lang="sr-Latn-RS" altLang="en-US" sz="1600" dirty="0" smtClean="0"/>
              <a:t>(uključujući i izmene) </a:t>
            </a:r>
            <a:r>
              <a:rPr lang="x-none" altLang="en-US" sz="1600" smtClean="0"/>
              <a:t>istoj </a:t>
            </a:r>
            <a:r>
              <a:rPr lang="x-none" altLang="en-US" sz="1600" dirty="0" smtClean="0"/>
              <a:t>bazi podataka od strane više korisnika u svim </a:t>
            </a:r>
            <a:r>
              <a:rPr lang="x-none" altLang="en-US" sz="1600" smtClean="0"/>
              <a:t>fazama rada</a:t>
            </a:r>
            <a:endParaRPr lang="sr-Latn-RS" altLang="en-US" sz="1600" dirty="0" smtClean="0"/>
          </a:p>
          <a:p>
            <a:pPr lvl="2">
              <a:spcBef>
                <a:spcPts val="600"/>
              </a:spcBef>
            </a:pPr>
            <a:r>
              <a:rPr lang="sr-Latn-RS" altLang="en-US" sz="1600" dirty="0" smtClean="0"/>
              <a:t>aplikativni moduli za pojedine skupove operacija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/>
              <a:t>g</a:t>
            </a:r>
            <a:r>
              <a:rPr lang="sr-Latn-RS" altLang="en-US" sz="1400" dirty="0" smtClean="0"/>
              <a:t>eoreferenciranje skeniranih podloga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 smtClean="0"/>
              <a:t>računanje površina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/>
              <a:t>k</a:t>
            </a:r>
            <a:r>
              <a:rPr lang="sr-Latn-RS" altLang="en-US" sz="1400" dirty="0" smtClean="0"/>
              <a:t>atastarsko održavanje planova (transakcije i vođenje istorije promena)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/>
              <a:t>d</a:t>
            </a:r>
            <a:r>
              <a:rPr lang="sr-Latn-RS" altLang="en-US" sz="1400" dirty="0" smtClean="0"/>
              <a:t>igitalno modeliranje terena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/>
              <a:t>u</a:t>
            </a:r>
            <a:r>
              <a:rPr lang="sr-Latn-RS" altLang="en-US" sz="1400" dirty="0" smtClean="0"/>
              <a:t>nos podataka iz zapisnika snimanja na terenu</a:t>
            </a:r>
          </a:p>
          <a:p>
            <a:pPr lvl="3">
              <a:spcBef>
                <a:spcPts val="600"/>
              </a:spcBef>
            </a:pPr>
            <a:r>
              <a:rPr lang="sr-Latn-RS" altLang="en-US" sz="1400" dirty="0" smtClean="0"/>
              <a:t>...</a:t>
            </a:r>
            <a:endParaRPr lang="sl-SI" altLang="en-US" sz="1400" dirty="0" smtClean="0"/>
          </a:p>
          <a:p>
            <a:pPr lvl="2">
              <a:spcBef>
                <a:spcPts val="600"/>
              </a:spcBef>
            </a:pPr>
            <a:r>
              <a:rPr lang="sl-SI" altLang="en-US" sz="1600" dirty="0" smtClean="0"/>
              <a:t>....</a:t>
            </a:r>
          </a:p>
          <a:p>
            <a:pPr marL="342900" lvl="1" indent="0">
              <a:spcBef>
                <a:spcPts val="600"/>
              </a:spcBef>
              <a:buSzTx/>
              <a:buNone/>
            </a:pPr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622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endParaRPr lang="sl-SI" altLang="en-US" dirty="0" smtClean="0"/>
          </a:p>
        </p:txBody>
      </p:sp>
      <p:pic>
        <p:nvPicPr>
          <p:cNvPr id="237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02845"/>
            <a:ext cx="86868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57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r>
              <a:rPr lang="sl-SI" altLang="en-US" sz="1600" dirty="0" smtClean="0"/>
              <a:t>DigiScan – modul za georeferenciranje podloga</a:t>
            </a:r>
          </a:p>
        </p:txBody>
      </p:sp>
      <p:pic>
        <p:nvPicPr>
          <p:cNvPr id="238596" name="Picture 4" descr="DigiSc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7924800" cy="495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r>
              <a:rPr lang="sl-SI" altLang="en-US" sz="1600" dirty="0" smtClean="0"/>
              <a:t>SurfIng – modul zadigitalno modeliranje terena</a:t>
            </a:r>
          </a:p>
        </p:txBody>
      </p:sp>
      <p:pic>
        <p:nvPicPr>
          <p:cNvPr id="239618" name="Picture 2" descr="SurfIng - nov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95400"/>
            <a:ext cx="8001000" cy="500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67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r>
              <a:rPr lang="sl-SI" altLang="en-US" sz="1600" dirty="0" smtClean="0"/>
              <a:t>SurfIng – modul zadigitalno modeliranje terena</a:t>
            </a:r>
          </a:p>
        </p:txBody>
      </p:sp>
      <p:pic>
        <p:nvPicPr>
          <p:cNvPr id="2396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9199"/>
            <a:ext cx="80010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9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r>
              <a:rPr lang="sl-SI" altLang="en-US" sz="1600" dirty="0" smtClean="0"/>
              <a:t>Aplikativni moduli – modul za računanje površina</a:t>
            </a:r>
          </a:p>
        </p:txBody>
      </p:sp>
      <p:pic>
        <p:nvPicPr>
          <p:cNvPr id="2385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52" b="59512"/>
          <a:stretch/>
        </p:blipFill>
        <p:spPr bwMode="auto">
          <a:xfrm>
            <a:off x="304800" y="1654544"/>
            <a:ext cx="8534400" cy="393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7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Softverski paket MapSoft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spcBef>
                <a:spcPts val="600"/>
              </a:spcBef>
              <a:buSzTx/>
              <a:buNone/>
            </a:pPr>
            <a:r>
              <a:rPr lang="sl-SI" altLang="en-US" sz="1600" dirty="0" smtClean="0"/>
              <a:t>Aplikativni moduli – modul za podršku komasaciji</a:t>
            </a:r>
          </a:p>
        </p:txBody>
      </p:sp>
      <p:pic>
        <p:nvPicPr>
          <p:cNvPr id="2375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7"/>
          <a:stretch/>
        </p:blipFill>
        <p:spPr bwMode="auto">
          <a:xfrm>
            <a:off x="152399" y="1219200"/>
            <a:ext cx="83296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0" name="Picture 2" descr="http://www.mapsoft.rs/images/GISsoftver/komasss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76600"/>
            <a:ext cx="4621248" cy="303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5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Tehnologija Digitalnog geodetskog plana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sl-SI" altLang="en-US" sz="1600" dirty="0" smtClean="0"/>
              <a:t>Već </a:t>
            </a:r>
            <a:r>
              <a:rPr lang="sl-SI" altLang="en-US" sz="1600" b="1" dirty="0" smtClean="0"/>
              <a:t>do 1995. razvijena je kompletna tehnologija</a:t>
            </a:r>
            <a:r>
              <a:rPr lang="sl-SI" altLang="en-US" sz="1600" dirty="0" smtClean="0"/>
              <a:t> za podršku za rad sa sadržajem DGP-a (ili DKP-Digitalnog katastarskog plana, uprošćena verzija):</a:t>
            </a:r>
          </a:p>
          <a:p>
            <a:pPr lvl="1">
              <a:spcBef>
                <a:spcPts val="600"/>
              </a:spcBef>
            </a:pPr>
            <a:r>
              <a:rPr lang="sl-SI" altLang="en-US" sz="1400" dirty="0" smtClean="0"/>
              <a:t>prikupljanje podataka (fotogrametrijska stereorestitucija, digitalizacija postojećih podloga, uvoz podataka terenskih metoda snimanja, COGO alati, ...)</a:t>
            </a:r>
          </a:p>
          <a:p>
            <a:pPr lvl="1">
              <a:spcBef>
                <a:spcPts val="600"/>
              </a:spcBef>
            </a:pPr>
            <a:r>
              <a:rPr lang="sl-SI" altLang="en-US" sz="1400" dirty="0" smtClean="0"/>
              <a:t>obrada podataka (kontrole topološke i geometrijske konzistentnosti sadržaja, izrada TIN DMT-a, konverzije podataka, ...)</a:t>
            </a:r>
          </a:p>
          <a:p>
            <a:pPr lvl="1">
              <a:spcBef>
                <a:spcPts val="600"/>
              </a:spcBef>
            </a:pPr>
            <a:r>
              <a:rPr lang="sl-SI" altLang="en-US" sz="1400" dirty="0" smtClean="0"/>
              <a:t>analize podataka (prostorni i neprostorni upiti, preklapanje lejera, analize DMT-a, izrada izveštaja, kartografski prikaz sadržaja u skladu sa propisima, ...)</a:t>
            </a:r>
          </a:p>
          <a:p>
            <a:pPr lvl="1">
              <a:spcBef>
                <a:spcPts val="600"/>
              </a:spcBef>
            </a:pPr>
            <a:r>
              <a:rPr lang="sl-SI" altLang="en-US" sz="1400" dirty="0" smtClean="0"/>
              <a:t>održavanje podataka (zaštićeni režim rada sa ograničenim pravima pristupa, vođenje istorije promena, ...)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l-SI" altLang="en-US" sz="1600" dirty="0" smtClean="0"/>
              <a:t>Model podataka je kasnije nešto promenjen, ali je suštinski tehnologija rada i danas skoro nepromenjena</a:t>
            </a:r>
          </a:p>
          <a:p>
            <a:pPr marL="228600" lvl="1" indent="-228600">
              <a:spcBef>
                <a:spcPts val="600"/>
              </a:spcBef>
              <a:spcAft>
                <a:spcPts val="600"/>
              </a:spcAft>
              <a:buSzTx/>
              <a:buFont typeface="Wingdings" pitchFamily="2" charset="2"/>
              <a:buChar char="v"/>
            </a:pPr>
            <a:r>
              <a:rPr lang="sl-SI" altLang="en-US" sz="1600" dirty="0"/>
              <a:t>Pored razvoja softvera, </a:t>
            </a:r>
            <a:r>
              <a:rPr lang="sl-SI" altLang="en-US" sz="1600" b="1" dirty="0"/>
              <a:t>tim je učestvovao i u izradi odgovarajuće pravne regulative iz ove oblasti </a:t>
            </a:r>
            <a:r>
              <a:rPr lang="sl-SI" altLang="en-US" sz="1600" dirty="0"/>
              <a:t>(uredbe, pravilnici, stručna uputstva</a:t>
            </a:r>
            <a:r>
              <a:rPr lang="sl-SI" altLang="en-US" sz="1600" dirty="0" smtClean="0"/>
              <a:t>)</a:t>
            </a:r>
          </a:p>
          <a:p>
            <a:pPr marL="228600" lvl="1" indent="-228600">
              <a:spcBef>
                <a:spcPts val="600"/>
              </a:spcBef>
              <a:spcAft>
                <a:spcPts val="600"/>
              </a:spcAft>
              <a:buSzTx/>
              <a:buFont typeface="Wingdings" pitchFamily="2" charset="2"/>
              <a:buChar char="v"/>
            </a:pPr>
            <a:r>
              <a:rPr lang="sl-SI" altLang="en-US" sz="1600" b="1" dirty="0"/>
              <a:t>Najveća količina prostornih podataka krupne razmere </a:t>
            </a:r>
            <a:r>
              <a:rPr lang="sl-SI" altLang="en-US" sz="1600" dirty="0"/>
              <a:t>(sadržaj topografskih/katastarskih planova) </a:t>
            </a:r>
            <a:r>
              <a:rPr lang="sl-SI" altLang="en-US" sz="1600" b="1" dirty="0"/>
              <a:t>je prikupljena korišćenjem ovog softvera </a:t>
            </a:r>
            <a:r>
              <a:rPr lang="sl-SI" altLang="en-US" sz="1600" dirty="0"/>
              <a:t>– proces koji i danas traje sa nesmanjenim intenzitetom</a:t>
            </a:r>
            <a:endParaRPr lang="en-US" altLang="en-US" sz="1600" dirty="0"/>
          </a:p>
          <a:p>
            <a:pPr marL="228600" lvl="1" indent="-228600">
              <a:spcBef>
                <a:spcPts val="600"/>
              </a:spcBef>
              <a:buSzTx/>
              <a:buFont typeface="Wingdings" pitchFamily="2" charset="2"/>
              <a:buChar char="v"/>
            </a:pPr>
            <a:endParaRPr lang="sl-SI" altLang="en-US" sz="1600" dirty="0"/>
          </a:p>
          <a:p>
            <a:pPr>
              <a:spcBef>
                <a:spcPts val="600"/>
              </a:spcBef>
            </a:pPr>
            <a:endParaRPr lang="sl-SI" altLang="en-US" sz="1600" dirty="0" smtClean="0"/>
          </a:p>
          <a:p>
            <a:pPr>
              <a:spcBef>
                <a:spcPts val="600"/>
              </a:spcBef>
            </a:pPr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7548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Značaj stečenih iskustava za nastavni proces</a:t>
            </a:r>
            <a:endParaRPr lang="en-US" altLang="en-US" dirty="0" smtClean="0"/>
          </a:p>
        </p:txBody>
      </p:sp>
      <p:sp>
        <p:nvSpPr>
          <p:cNvPr id="11269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895350"/>
            <a:ext cx="8836025" cy="541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sz="1600" dirty="0" smtClean="0"/>
              <a:t>Proces uvođenja geoinformatike (GIS-a) u nastavu na Građevinskom fakultetu tesno je bio povezan sa pomenutim </a:t>
            </a:r>
            <a:r>
              <a:rPr lang="sl-SI" altLang="en-US" sz="1600" b="1" dirty="0" smtClean="0"/>
              <a:t>praktičnim iskustvima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b="1" dirty="0" smtClean="0"/>
              <a:t>Veliki broj studenata i stručnjaka iz prakse se kroz rad sa novom tehnologijom upoznao i sa osnovnim principa GIS tehnologije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b="1" dirty="0" smtClean="0"/>
              <a:t>Softver se i danas koristi </a:t>
            </a:r>
            <a:r>
              <a:rPr lang="sl-SI" altLang="en-US" sz="1400" dirty="0" smtClean="0"/>
              <a:t>na Građevinskom fakultetu za izvođenje nastave</a:t>
            </a:r>
          </a:p>
          <a:p>
            <a:pPr lvl="1">
              <a:spcBef>
                <a:spcPts val="1200"/>
              </a:spcBef>
              <a:buSzTx/>
            </a:pPr>
            <a:r>
              <a:rPr lang="x-none" altLang="en-US" sz="1400" smtClean="0"/>
              <a:t>Uočen </a:t>
            </a:r>
            <a:r>
              <a:rPr lang="x-none" altLang="en-US" sz="1400" dirty="0" smtClean="0"/>
              <a:t>je izuzetan </a:t>
            </a:r>
            <a:r>
              <a:rPr lang="x-none" altLang="en-US" sz="1400" b="1" dirty="0" smtClean="0"/>
              <a:t>značaj</a:t>
            </a:r>
            <a:r>
              <a:rPr lang="x-none" altLang="en-US" sz="1400" dirty="0" smtClean="0"/>
              <a:t> </a:t>
            </a:r>
          </a:p>
          <a:p>
            <a:pPr lvl="2">
              <a:spcBef>
                <a:spcPts val="600"/>
              </a:spcBef>
            </a:pPr>
            <a:r>
              <a:rPr lang="x-none" altLang="en-US" sz="1400" dirty="0" smtClean="0"/>
              <a:t>obezbeđivanja prostornih podataka, </a:t>
            </a:r>
          </a:p>
          <a:p>
            <a:pPr lvl="2">
              <a:spcBef>
                <a:spcPts val="600"/>
              </a:spcBef>
            </a:pPr>
            <a:r>
              <a:rPr lang="x-none" altLang="en-US" sz="1400" dirty="0" smtClean="0"/>
              <a:t>edukacije i obuke korisnika, ali i </a:t>
            </a:r>
          </a:p>
          <a:p>
            <a:pPr lvl="2">
              <a:spcBef>
                <a:spcPts val="600"/>
              </a:spcBef>
            </a:pPr>
            <a:r>
              <a:rPr lang="x-none" altLang="en-US" sz="1400" dirty="0" smtClean="0"/>
              <a:t>izbora softverskih rešenja </a:t>
            </a:r>
            <a:r>
              <a:rPr lang="x-none" altLang="en-US" sz="1400" u="sng" dirty="0" smtClean="0"/>
              <a:t>koja će biti prilagođena potrebama korisnika i njihovom znanju </a:t>
            </a:r>
            <a:r>
              <a:rPr lang="x-none" altLang="en-US" sz="1400" u="sng" smtClean="0"/>
              <a:t>i veštinama </a:t>
            </a:r>
            <a:endParaRPr lang="x-none" altLang="en-US" sz="1400" u="sng" dirty="0" smtClean="0"/>
          </a:p>
          <a:p>
            <a:pPr lvl="1">
              <a:spcBef>
                <a:spcPts val="600"/>
              </a:spcBef>
            </a:pPr>
            <a:r>
              <a:rPr lang="x-none" altLang="en-US" sz="1400"/>
              <a:t>Mnogi </a:t>
            </a:r>
            <a:r>
              <a:rPr lang="x-none" altLang="en-US" sz="1400" dirty="0"/>
              <a:t>projekti uvođenja GIS-a kod nas nisu uspeli upravo zbog zanemarivanja </a:t>
            </a:r>
            <a:r>
              <a:rPr lang="x-none" altLang="en-US" sz="1400"/>
              <a:t>ove činjenic</a:t>
            </a:r>
            <a:r>
              <a:rPr lang="sr-Latn-RS" altLang="en-US" sz="1400" dirty="0"/>
              <a:t>e</a:t>
            </a:r>
            <a:endParaRPr lang="sl-SI" altLang="en-US" sz="1400" dirty="0"/>
          </a:p>
          <a:p>
            <a:pPr lvl="1">
              <a:spcBef>
                <a:spcPts val="600"/>
              </a:spcBef>
              <a:buSzTx/>
            </a:pPr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3237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ctrTitle"/>
          </p:nvPr>
        </p:nvSpPr>
        <p:spPr bwMode="auto">
          <a:xfrm>
            <a:off x="363538" y="762000"/>
            <a:ext cx="8416925" cy="441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x-none" altLang="en-US" dirty="0" smtClean="0"/>
              <a:t>Sadržaj prezentacije</a:t>
            </a:r>
            <a:br>
              <a:rPr lang="x-none" altLang="en-US" dirty="0" smtClean="0"/>
            </a:br>
            <a:r>
              <a:rPr lang="x-none" altLang="en-US" sz="1600" dirty="0" smtClean="0"/>
              <a:t> </a:t>
            </a:r>
            <a:br>
              <a:rPr lang="x-none" altLang="en-US" sz="1600" dirty="0" smtClean="0"/>
            </a:br>
            <a:r>
              <a:rPr lang="x-none" altLang="en-US" sz="1600" dirty="0" smtClean="0"/>
              <a:t>1. Uvod</a:t>
            </a:r>
            <a:br>
              <a:rPr lang="x-none" altLang="en-US" sz="1600" dirty="0" smtClean="0"/>
            </a:br>
            <a:r>
              <a:rPr lang="x-none" altLang="en-US" sz="1600" dirty="0" smtClean="0"/>
              <a:t>2</a:t>
            </a:r>
            <a:r>
              <a:rPr lang="x-none" altLang="en-US" sz="1600" smtClean="0"/>
              <a:t>.</a:t>
            </a:r>
            <a:r>
              <a:rPr lang="sl-SI" altLang="en-US" sz="1600" dirty="0"/>
              <a:t> </a:t>
            </a:r>
            <a:r>
              <a:rPr lang="sl-SI" altLang="en-US" sz="1600" dirty="0" smtClean="0"/>
              <a:t>Razvoj </a:t>
            </a:r>
            <a:r>
              <a:rPr lang="sl-SI" altLang="en-US" sz="1600" dirty="0"/>
              <a:t>geoinformatike </a:t>
            </a:r>
            <a:r>
              <a:rPr lang="sl-SI" altLang="en-US" sz="1600" dirty="0" smtClean="0"/>
              <a:t>na </a:t>
            </a:r>
            <a:r>
              <a:rPr lang="sl-SI" altLang="en-US" sz="1600" dirty="0"/>
              <a:t>Građevinskom </a:t>
            </a:r>
            <a:r>
              <a:rPr lang="sl-SI" altLang="en-US" sz="1600" dirty="0" smtClean="0"/>
              <a:t>fakultetu</a:t>
            </a:r>
            <a:br>
              <a:rPr lang="sl-SI" altLang="en-US" sz="1600" dirty="0" smtClean="0"/>
            </a:br>
            <a:r>
              <a:rPr lang="sl-SI" altLang="en-US" sz="1600" dirty="0" smtClean="0"/>
              <a:t>3. </a:t>
            </a:r>
            <a:r>
              <a:rPr lang="it-IT" altLang="en-US" sz="1600" dirty="0"/>
              <a:t>Nastavni planovi iz 2005. i 2008. </a:t>
            </a:r>
            <a:r>
              <a:rPr lang="it-IT" altLang="en-US" sz="1600" dirty="0" smtClean="0"/>
              <a:t>godine</a:t>
            </a:r>
            <a:r>
              <a:rPr lang="x-none" altLang="en-US" sz="1600" dirty="0" smtClean="0"/>
              <a:t/>
            </a:r>
            <a:br>
              <a:rPr lang="x-none" altLang="en-US" sz="1600" dirty="0" smtClean="0"/>
            </a:br>
            <a:r>
              <a:rPr lang="x-none" altLang="en-US" sz="1600" dirty="0" smtClean="0"/>
              <a:t>4. </a:t>
            </a:r>
            <a:r>
              <a:rPr lang="pl-PL" altLang="en-US" sz="1600" dirty="0"/>
              <a:t>Novi nastavni plan </a:t>
            </a:r>
            <a:r>
              <a:rPr lang="pl-PL" altLang="en-US" sz="1600" dirty="0" smtClean="0"/>
              <a:t>(</a:t>
            </a:r>
            <a:r>
              <a:rPr lang="pl-PL" altLang="en-US" sz="1600" dirty="0"/>
              <a:t>od školske 2014/2015</a:t>
            </a:r>
            <a:r>
              <a:rPr lang="pl-PL" altLang="en-US" sz="1600" dirty="0" smtClean="0"/>
              <a:t>)</a:t>
            </a:r>
            <a:br>
              <a:rPr lang="pl-PL" altLang="en-US" sz="1600" dirty="0" smtClean="0"/>
            </a:br>
            <a:r>
              <a:rPr lang="pl-PL" altLang="en-US" sz="1600" dirty="0" smtClean="0"/>
              <a:t>5. Sadržaji predmeta</a:t>
            </a:r>
            <a:br>
              <a:rPr lang="pl-PL" altLang="en-US" sz="1600" dirty="0" smtClean="0"/>
            </a:br>
            <a:r>
              <a:rPr lang="pl-PL" altLang="en-US" sz="1600" dirty="0" smtClean="0"/>
              <a:t>6. Vežbe</a:t>
            </a:r>
            <a:br>
              <a:rPr lang="pl-PL" altLang="en-US" sz="1600" dirty="0" smtClean="0"/>
            </a:br>
            <a:r>
              <a:rPr lang="pl-PL" altLang="en-US" sz="1600" dirty="0" smtClean="0"/>
              <a:t>7. Naučni rad</a:t>
            </a:r>
            <a:br>
              <a:rPr lang="pl-PL" altLang="en-US" sz="1600" dirty="0" smtClean="0"/>
            </a:br>
            <a:r>
              <a:rPr lang="pl-PL" altLang="en-US" sz="1600" dirty="0" smtClean="0"/>
              <a:t>8. Rezultati</a:t>
            </a:r>
            <a:br>
              <a:rPr lang="pl-PL" altLang="en-US" sz="1600" dirty="0" smtClean="0"/>
            </a:br>
            <a:r>
              <a:rPr lang="pl-PL" altLang="en-US" sz="1600" dirty="0" smtClean="0"/>
              <a:t>9. Problemi</a:t>
            </a:r>
            <a:endParaRPr lang="sl-SI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20731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Nastavni planovi iz 2005. i 2008. godine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178550" y="1092200"/>
            <a:ext cx="1423988" cy="2555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251575" y="2981325"/>
            <a:ext cx="2409825" cy="2555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166813" y="5272088"/>
            <a:ext cx="4162425" cy="73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7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Nastavni plan iz 2005. godine</a:t>
            </a:r>
          </a:p>
        </p:txBody>
      </p:sp>
      <p:sp>
        <p:nvSpPr>
          <p:cNvPr id="13318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b="1" dirty="0" smtClean="0"/>
              <a:t>Ozbiljna reforma nastavnog plana i programa izvršena je 2005. godine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Učinjen je pokušaj usklađivanja sa bolonjskim principima, iako to još nije bio zvaničan zahtev Ministarstva prosvete, Univerziteta ili Građevinskog fakulteta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jednosemestralni predmeti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uvođenje ECTS bodova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uvođenje predispitnih obaveza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podela studija na osnovne (3 godine) i diplomske (2 godine) ...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dirty="0" smtClean="0"/>
              <a:t>Uveden je nov naziv za studijske programe (i za samu katedru/odsek): </a:t>
            </a:r>
            <a:r>
              <a:rPr lang="sl-SI" altLang="en-US" b="1" dirty="0" smtClean="0"/>
              <a:t>Geodezija i geoinformatika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dirty="0" smtClean="0"/>
              <a:t>Na </a:t>
            </a:r>
            <a:r>
              <a:rPr lang="sl-SI" altLang="en-US" b="1" dirty="0" smtClean="0"/>
              <a:t>osnovnim akademskim studijama </a:t>
            </a:r>
            <a:r>
              <a:rPr lang="sl-SI" altLang="en-US" dirty="0" smtClean="0"/>
              <a:t>osavremenjeni su nastavni planovi i programi uvođenjem niza novih predmeta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Za izvođenje nastave iz geoinformatike posebno su značajni sledeći predmeti (napomena: svi predmeti na studijskom programu su obavezni):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Uvod u informatiku 		(2+2, 1.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Objektno-orijentisano programiranje	(2+2, 2.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Baze podataka 		(1+1, 3.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Digitalna obrada slika		(1+1, 3.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Geoinformatika 1		(2+1, 4.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Geoinformatika 2		(2+1, 5.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Digitalno modeliranje terena 	(1+1, 6. semestar)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Kartografija 1, Kartografija 2, Fotogrametrija 1, Daljinska detekcija</a:t>
            </a:r>
          </a:p>
          <a:p>
            <a:pPr lvl="3">
              <a:spcBef>
                <a:spcPts val="600"/>
              </a:spcBef>
            </a:pPr>
            <a:endParaRPr lang="sl-SI" altLang="en-US" dirty="0" smtClean="0"/>
          </a:p>
          <a:p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176338" y="5249862"/>
            <a:ext cx="6316662" cy="474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176338" y="4483100"/>
            <a:ext cx="6316662" cy="474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4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Nastavni plan iz 2008. godine</a:t>
            </a:r>
          </a:p>
        </p:txBody>
      </p:sp>
      <p:sp>
        <p:nvSpPr>
          <p:cNvPr id="14341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U skladu </a:t>
            </a:r>
            <a:r>
              <a:rPr lang="sl-SI" altLang="en-US" b="1" dirty="0" smtClean="0"/>
              <a:t>sa zahtevima iz akreditacije</a:t>
            </a:r>
            <a:r>
              <a:rPr lang="sl-SI" altLang="en-US" dirty="0" smtClean="0"/>
              <a:t>, ali i </a:t>
            </a:r>
            <a:r>
              <a:rPr lang="sl-SI" altLang="en-US" b="1" dirty="0" smtClean="0"/>
              <a:t>na osnovu trogodišnjeg iskustva</a:t>
            </a:r>
            <a:r>
              <a:rPr lang="sl-SI" altLang="en-US" dirty="0" smtClean="0"/>
              <a:t> u izvođenju nastave na osnovnim akademskim studijama, </a:t>
            </a:r>
            <a:r>
              <a:rPr lang="sl-SI" altLang="en-US" b="1" dirty="0" smtClean="0"/>
              <a:t>2008. godine</a:t>
            </a:r>
            <a:r>
              <a:rPr lang="sl-SI" altLang="en-US" dirty="0" smtClean="0"/>
              <a:t> je izvršena izmena nastavnog plana</a:t>
            </a:r>
            <a:endParaRPr lang="sl-SI" altLang="en-US" b="1" dirty="0" smtClean="0"/>
          </a:p>
          <a:p>
            <a:pPr lvl="1">
              <a:spcBef>
                <a:spcPts val="600"/>
              </a:spcBef>
              <a:buSzTx/>
            </a:pPr>
            <a:r>
              <a:rPr lang="sl-SI" altLang="en-US" b="1" dirty="0" smtClean="0"/>
              <a:t>Smanjen je broj predmeta sa 47 predmeta na 39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Integracija predmeta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Prebacivanje predmeta na diplomske akademske studije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Uvedeni su </a:t>
            </a:r>
            <a:r>
              <a:rPr lang="sl-SI" altLang="en-US" b="1" dirty="0" smtClean="0"/>
              <a:t>izborni predmeti</a:t>
            </a:r>
            <a:r>
              <a:rPr lang="sl-SI" altLang="en-US" dirty="0" smtClean="0"/>
              <a:t> (36 ECTS, 20% od 180 ECTS)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Uvedena je stručna praksa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b="1" dirty="0" smtClean="0"/>
              <a:t>Povećan je fond časova vežbanja </a:t>
            </a:r>
            <a:r>
              <a:rPr lang="sl-SI" altLang="en-US" dirty="0" smtClean="0"/>
              <a:t>na većem broju predmeta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Za izvođenje nastave iz geoinformatike posebno su značajni sledeći predmeti :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Informatika u geodeziji 		(2+2, 1.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Osnove programiranja		(2+2, 2.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Geoinformatika 1		(</a:t>
            </a:r>
            <a:r>
              <a:rPr lang="sl-SI" altLang="en-US" b="1" dirty="0" smtClean="0"/>
              <a:t>3</a:t>
            </a:r>
            <a:r>
              <a:rPr lang="sl-SI" altLang="en-US" dirty="0" smtClean="0"/>
              <a:t>+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, 3. semestar, obavezan, povećanje sa 2+1)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Geoinformatika 2		(2+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, 4. semestar, obavezan, povećanje sa 2+1)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Digitalna obrada slika		(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+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, 5. semestar, izborni, povećanje sa 1+1)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Digitalno modeliranje terena 	(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+</a:t>
            </a:r>
            <a:r>
              <a:rPr lang="sl-SI" altLang="en-US" b="1" dirty="0" smtClean="0"/>
              <a:t>2</a:t>
            </a:r>
            <a:r>
              <a:rPr lang="sl-SI" altLang="en-US" dirty="0" smtClean="0"/>
              <a:t>, 6. semestar, izborni, povećanje sa 1+1)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Praktični rad iz geoinformatike 	(0+</a:t>
            </a:r>
            <a:r>
              <a:rPr lang="sl-SI" altLang="en-US" b="1" dirty="0" smtClean="0"/>
              <a:t>3</a:t>
            </a:r>
            <a:r>
              <a:rPr lang="sl-SI" altLang="en-US" dirty="0" smtClean="0"/>
              <a:t>, 6. semestar, izborni, novi predmet)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Kartografija 1, Kartografija 2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Fotogrametrija i daljinska detekcija 1, Fotogrametrija i daljinska detekcija 2</a:t>
            </a:r>
          </a:p>
          <a:p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Nastavni planovi iz 2005. i 2008. godine</a:t>
            </a:r>
            <a:endParaRPr lang="en-US" altLang="en-US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4713" r="21001" b="3163"/>
          <a:stretch>
            <a:fillRect/>
          </a:stretch>
        </p:blipFill>
        <p:spPr bwMode="auto">
          <a:xfrm>
            <a:off x="7938" y="-3175"/>
            <a:ext cx="9136062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5588" y="1858963"/>
            <a:ext cx="8004175" cy="255587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5588" y="3355975"/>
            <a:ext cx="8004175" cy="255588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81088" y="5541963"/>
            <a:ext cx="1131887" cy="139700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89025" y="5400675"/>
            <a:ext cx="854075" cy="139700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19375" y="5861050"/>
            <a:ext cx="1222375" cy="139700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72288" y="5400675"/>
            <a:ext cx="693737" cy="139700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72288" y="5692775"/>
            <a:ext cx="693737" cy="139700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4000" y="3894138"/>
            <a:ext cx="8005763" cy="255587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3608388"/>
            <a:ext cx="8004175" cy="128587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0825" y="3068638"/>
            <a:ext cx="8008938" cy="287337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50825" y="1449388"/>
            <a:ext cx="8008938" cy="127000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157288" y="3951288"/>
            <a:ext cx="5878512" cy="76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193800" y="4973638"/>
            <a:ext cx="5878513" cy="8032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157288" y="3440113"/>
            <a:ext cx="5878512" cy="2555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738188" y="1639888"/>
            <a:ext cx="1241425" cy="2555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Nastavni plan iz 2008. godine</a:t>
            </a:r>
          </a:p>
        </p:txBody>
      </p:sp>
      <p:sp>
        <p:nvSpPr>
          <p:cNvPr id="16391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Na </a:t>
            </a:r>
            <a:r>
              <a:rPr lang="sl-SI" altLang="en-US" b="1" dirty="0" smtClean="0"/>
              <a:t>diplomskim akademskim studijama </a:t>
            </a:r>
            <a:r>
              <a:rPr lang="sl-SI" altLang="en-US" dirty="0" smtClean="0"/>
              <a:t>uvedena su tri modula: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Geodezija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Geoinformatika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Upravljanje nepokretnostima</a:t>
            </a:r>
          </a:p>
          <a:p>
            <a:pPr>
              <a:spcBef>
                <a:spcPts val="1200"/>
              </a:spcBef>
            </a:pPr>
            <a:r>
              <a:rPr lang="sl-SI" altLang="en-US" dirty="0" smtClean="0"/>
              <a:t>Geoinformatika se intenzivno izučava </a:t>
            </a:r>
            <a:r>
              <a:rPr lang="sl-SI" altLang="en-US" b="1" dirty="0" smtClean="0"/>
              <a:t>na modulu Geoinformatika</a:t>
            </a:r>
          </a:p>
          <a:p>
            <a:pPr>
              <a:spcBef>
                <a:spcPts val="1200"/>
              </a:spcBef>
            </a:pPr>
            <a:r>
              <a:rPr lang="sl-SI" altLang="en-US" dirty="0" smtClean="0"/>
              <a:t>Za izvođenje nastave iz geoinformatike posebno su značajni sledeći predmeti :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Objektno-orijentisano programiranje		(2+2, 2.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Geografski informacioni sistemi		(3+2, 1.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Projektovanje informacionih sistema		(2+2, 2.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GIS programiranje			(0+2, 3.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Informacione tehnologije u kartografiji	(2+2, 2. semestar, obavezan)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Projekat iz geoinformatike 		(0+5, 3. semestar, izborni)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Web programiranje 			(2+2, 2. semestar, izborni)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Lokacijski bazirani servisi		(2+2, 2. semestar, izborni)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Web GIS				(2+2, 3. semestar, izborni)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Web kartografija			(2+2, 3. semestar, izborni)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Državna kartografija, Kartografske projekcije</a:t>
            </a:r>
          </a:p>
          <a:p>
            <a:pPr lvl="3">
              <a:spcBef>
                <a:spcPts val="600"/>
              </a:spcBef>
            </a:pPr>
            <a:r>
              <a:rPr lang="sl-SI" altLang="en-US" dirty="0" smtClean="0"/>
              <a:t>Digitalna fotogrametrija, Daljinska detekcija</a:t>
            </a:r>
          </a:p>
          <a:p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5167" r="5209" b="7403"/>
          <a:stretch/>
        </p:blipFill>
        <p:spPr bwMode="auto">
          <a:xfrm>
            <a:off x="320040" y="1051560"/>
            <a:ext cx="8686800" cy="51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Nastavni plan iz 2008. godine</a:t>
            </a:r>
            <a:endParaRPr lang="en-US" altLang="en-US" smtClean="0"/>
          </a:p>
        </p:txBody>
      </p:sp>
      <p:sp>
        <p:nvSpPr>
          <p:cNvPr id="6" name="Rectangle 5"/>
          <p:cNvSpPr/>
          <p:nvPr/>
        </p:nvSpPr>
        <p:spPr>
          <a:xfrm>
            <a:off x="697865" y="2724785"/>
            <a:ext cx="7305675" cy="360363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99890" y="4328160"/>
            <a:ext cx="387350" cy="180975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91515" y="2040573"/>
            <a:ext cx="7312025" cy="68421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97865" y="3085148"/>
            <a:ext cx="7299325" cy="35877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01153" y="4598035"/>
            <a:ext cx="1081087" cy="179388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636078" y="4886960"/>
            <a:ext cx="700087" cy="179388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678941" y="5167948"/>
            <a:ext cx="1447800" cy="179387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4691" y="5614035"/>
            <a:ext cx="7302500" cy="18097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80415" y="4474210"/>
            <a:ext cx="1520825" cy="131762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601153" y="4328160"/>
            <a:ext cx="2598737" cy="18097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Novi nastavni plan </a:t>
            </a:r>
            <a:br>
              <a:rPr lang="sl-SI" altLang="en-US" dirty="0" smtClean="0"/>
            </a:br>
            <a:r>
              <a:rPr lang="sl-SI" altLang="en-US" dirty="0" smtClean="0"/>
              <a:t>(od školske 2014/2015)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Novi nastavni plan – od školske 2014/2015</a:t>
            </a:r>
          </a:p>
        </p:txBody>
      </p:sp>
      <p:sp>
        <p:nvSpPr>
          <p:cNvPr id="1945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Kada je reč o programima za osnovne i diplomske akademske studije, izvršene su samo minimalne izmene postojećeg nastavnog plana iz 2008. godine</a:t>
            </a:r>
          </a:p>
          <a:p>
            <a:r>
              <a:rPr lang="sl-SI" altLang="en-US" dirty="0" smtClean="0"/>
              <a:t>Kada je reč o Geoinformatici: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b="1" dirty="0" smtClean="0"/>
              <a:t>Osnovne akademske studije</a:t>
            </a:r>
          </a:p>
          <a:p>
            <a:pPr lvl="2">
              <a:spcBef>
                <a:spcPts val="600"/>
              </a:spcBef>
            </a:pPr>
            <a:r>
              <a:rPr lang="sl-SI" altLang="en-US" b="1" dirty="0" smtClean="0"/>
              <a:t>Povećan fond časova nastave iz Geoinformatike 2</a:t>
            </a:r>
            <a:r>
              <a:rPr lang="sl-SI" altLang="en-US" dirty="0" smtClean="0"/>
              <a:t> (sa 2+2 na 3+2)</a:t>
            </a:r>
          </a:p>
          <a:p>
            <a:pPr lvl="2"/>
            <a:r>
              <a:rPr lang="sl-SI" altLang="en-US" dirty="0" smtClean="0"/>
              <a:t>Uveden </a:t>
            </a:r>
            <a:r>
              <a:rPr lang="sl-SI" altLang="en-US" b="1" dirty="0" smtClean="0"/>
              <a:t>novi izborni </a:t>
            </a:r>
            <a:r>
              <a:rPr lang="sl-SI" altLang="en-US" dirty="0" smtClean="0"/>
              <a:t>predmet “</a:t>
            </a:r>
            <a:r>
              <a:rPr lang="sl-SI" altLang="en-US" b="1" dirty="0" smtClean="0"/>
              <a:t>Vizuelizacija i prezentacija 3D modela u geodeziji</a:t>
            </a:r>
            <a:r>
              <a:rPr lang="sl-SI" altLang="en-US" dirty="0" smtClean="0"/>
              <a:t>” (2+2, 5. semestar)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b="1" dirty="0" smtClean="0"/>
              <a:t>Diplomske akademske studije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Uveden </a:t>
            </a:r>
            <a:r>
              <a:rPr lang="sl-SI" altLang="en-US" b="1" dirty="0" smtClean="0"/>
              <a:t>novi obavezan</a:t>
            </a:r>
            <a:r>
              <a:rPr lang="sl-SI" altLang="en-US" dirty="0" smtClean="0"/>
              <a:t> predmet “</a:t>
            </a:r>
            <a:r>
              <a:rPr lang="sl-SI" altLang="en-US" b="1" dirty="0" smtClean="0"/>
              <a:t>Projektovanje geoinformacionih sistema</a:t>
            </a:r>
            <a:r>
              <a:rPr lang="sl-SI" altLang="en-US" dirty="0" smtClean="0"/>
              <a:t>” sa fondom 2+2,     2. semestar, (umesto predmeta “Projektovanje informacionih sistema”)</a:t>
            </a:r>
          </a:p>
          <a:p>
            <a:pPr lvl="2"/>
            <a:r>
              <a:rPr lang="sl-SI" altLang="en-US" dirty="0" smtClean="0"/>
              <a:t>Uveden </a:t>
            </a:r>
            <a:r>
              <a:rPr lang="sl-SI" altLang="en-US" b="1" dirty="0" smtClean="0"/>
              <a:t>novi izborni </a:t>
            </a:r>
            <a:r>
              <a:rPr lang="sl-SI" altLang="en-US" dirty="0" smtClean="0"/>
              <a:t>predmet “</a:t>
            </a:r>
            <a:r>
              <a:rPr lang="sl-SI" altLang="en-US" b="1" dirty="0" smtClean="0"/>
              <a:t>Geostatistika</a:t>
            </a:r>
            <a:r>
              <a:rPr lang="sl-SI" altLang="en-US" dirty="0" smtClean="0"/>
              <a:t>” (2+2, 3. semestar)</a:t>
            </a:r>
          </a:p>
          <a:p>
            <a:pPr lvl="1">
              <a:buSzTx/>
            </a:pPr>
            <a:endParaRPr lang="sl-SI" altLang="en-US" dirty="0" smtClean="0"/>
          </a:p>
          <a:p>
            <a:r>
              <a:rPr lang="sl-SI" altLang="en-US" dirty="0" smtClean="0"/>
              <a:t>Veći broj predmeta je dodat na doktorskim studijama – izmene u pogledu predmeta u kojima se izučava geoinformatika su minimalne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smtClean="0"/>
              <a:t>Sadržaj predmeta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46088" y="1055688"/>
            <a:ext cx="6097587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7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1508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Geoinformatika 1 (osnovne, 3. semestar, 3+2, 5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Sadržaj predavanja</a:t>
            </a:r>
            <a:r>
              <a:rPr lang="en-US" altLang="en-US" dirty="0" smtClean="0"/>
              <a:t>: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Uvod i terminologija. Istorijat i razvoj. Primene. Osnove GIS-a. Funkcije i komponente GIS-a. Hardver.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Baze podataka i prostorni podaci.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Osnovni prostorni koncepti.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Modeli geoprostornih podataka i modeliranje. Modeli bazirani na poljima. Modeli bazirani na objektima. Vektorski podaci. Rasterski podaci.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Predstavljanje prostornih podataka i algoritmi. Modeli i algoritmi za prostorne entitete. Modeli i algoritmi za predstavljanje prostornih podataka preko kontinualnih polja. Osnovni geometrijski algoritmi. Triangulacioni algoritmi. Mrežne strukture i algoritmi.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Strukture i metode pristupa za prostorne podatke. Opšte strukture i metode pristupa. Jednodimenzionalno indeksiranje. Prostorno indeksiranje i upiti. Rasterske strukture za prostorne podatke. Strukture za tačkaste objekte. Strukture za linijske objekte. Strukture za kolekcije prostornih objekata.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Arhitekture GIS-a. Hibridne, integrisane i arhitekture bazirane na komponentama. Distribuirani sistemi. Distribuirane baze podataka.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Proračuni bazirani na lokaciji.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Kartografski interfejs. Geovizualizacija. Razvoj GIS interfejsa.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Vremenska komponenta kod prostornih podataka.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smtClean="0"/>
              <a:t>Uvod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11213" y="2005013"/>
            <a:ext cx="8105775" cy="51117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5988050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2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2533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smtClean="0"/>
              <a:t>Geoinformatika 1 (osnovne, 3. semestar, 3+2, 5 ECTS, obavezan)</a:t>
            </a:r>
          </a:p>
          <a:p>
            <a:pPr lvl="1">
              <a:buSzTx/>
            </a:pPr>
            <a:endParaRPr lang="sl-SI" altLang="en-US" smtClean="0"/>
          </a:p>
          <a:p>
            <a:pPr lvl="1">
              <a:buSzTx/>
            </a:pPr>
            <a:r>
              <a:rPr lang="sl-SI" altLang="en-US" smtClean="0"/>
              <a:t>Odgovara definiciji geoinformatike</a:t>
            </a:r>
          </a:p>
          <a:p>
            <a:pPr lvl="2" algn="ctr">
              <a:buFont typeface="Verdana" pitchFamily="34" charset="0"/>
              <a:buNone/>
            </a:pPr>
            <a:endParaRPr lang="sl-SI" altLang="en-US" smtClean="0"/>
          </a:p>
          <a:p>
            <a:pPr lvl="2" algn="ctr">
              <a:buFont typeface="Verdana" pitchFamily="34" charset="0"/>
              <a:buNone/>
            </a:pPr>
            <a:r>
              <a:rPr lang="sl-SI" altLang="en-US" smtClean="0"/>
              <a:t>Geoinformatika je nauka koja razvija i koristi infrastrukturu informacione nauke da bi razrešila probleme geonauka i drugih povezanih inženjerskih struka</a:t>
            </a:r>
          </a:p>
          <a:p>
            <a:pPr lvl="1">
              <a:buSzTx/>
            </a:pPr>
            <a:endParaRPr lang="sl-SI" altLang="en-US" smtClean="0"/>
          </a:p>
          <a:p>
            <a:pPr lvl="1">
              <a:buSzTx/>
            </a:pPr>
            <a:r>
              <a:rPr lang="sl-SI" altLang="en-US" smtClean="0"/>
              <a:t>Studenti se upoznaju sa osnovnim konceptima i principima u geoinformatici</a:t>
            </a:r>
          </a:p>
          <a:p>
            <a:pPr lvl="1">
              <a:buSzTx/>
            </a:pPr>
            <a:r>
              <a:rPr lang="sl-SI" altLang="en-US" smtClean="0"/>
              <a:t>Teorija je dosta apstraktna, ali se čine napori da se kroz vežbe lakše savlada</a:t>
            </a:r>
          </a:p>
          <a:p>
            <a:pPr lvl="1">
              <a:buSzTx/>
            </a:pPr>
            <a:r>
              <a:rPr lang="sl-SI" altLang="en-US" smtClean="0"/>
              <a:t>Polazi se od pretpostavke da će mnoge stvari</a:t>
            </a:r>
            <a:r>
              <a:rPr lang="sr-Cyrl-CS" altLang="en-US" smtClean="0"/>
              <a:t> </a:t>
            </a:r>
            <a:r>
              <a:rPr lang="en-US" altLang="en-US" smtClean="0"/>
              <a:t>“</a:t>
            </a:r>
            <a:r>
              <a:rPr lang="sl-SI" altLang="en-US" smtClean="0"/>
              <a:t>doći na svoje mesto</a:t>
            </a:r>
            <a:r>
              <a:rPr lang="en-US" altLang="en-US" smtClean="0"/>
              <a:t>”</a:t>
            </a:r>
            <a:r>
              <a:rPr lang="sl-SI" altLang="en-US" smtClean="0"/>
              <a:t> nakon slušanja Geoinformatike 2, ali svakako i da će se lakše razumeti Geoinformatika 2, uz koncepte i principe naučene u Geoinformatici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22300" y="5629275"/>
            <a:ext cx="8388350" cy="65722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6061075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5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355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Geoinformatika 2 (osnovne, 4. semestar, 3+2, 5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Sadržaj predavanja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Prikupljanje prostornih podataka. Izvori podataka. Metode prikupljanja prostornih podataka (primarne i sekundarne).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GIS softver. Prostorne baze podataka. Modeliranje prostornih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I</a:t>
            </a:r>
            <a:r>
              <a:rPr lang="x-none" altLang="en-US" dirty="0" smtClean="0"/>
              <a:t>n</a:t>
            </a:r>
            <a:r>
              <a:rPr lang="vi-VN" altLang="en-US" dirty="0" smtClean="0"/>
              <a:t>terpolacija kod geoprostornih podataka. Geostatističke metode interpolacije.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Rasterske GIS analize (algebra karata, filtriranje, hidrološke analize,...).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V</a:t>
            </a:r>
            <a:r>
              <a:rPr lang="vi-VN" altLang="en-US" dirty="0" smtClean="0"/>
              <a:t>ektorske GIS analize (preklapanje poligona, baferi, geokodiranje, mrežne analize,...).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Digitalni model terena (prikupljanje podataka, modeli, struktura i organizacija podataka, analize, primene).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Održavanje geoprostornih baza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Prostorno rasuđivanje i nesigurnost (koncepti, kvalitet prostornih podataka, kvantitativni i kvalitativni pr</a:t>
            </a:r>
            <a:r>
              <a:rPr lang="sl-SI" altLang="en-US" dirty="0" smtClean="0"/>
              <a:t>i</a:t>
            </a:r>
            <a:r>
              <a:rPr lang="vi-VN" altLang="en-US" dirty="0" smtClean="0"/>
              <a:t>stup, prenos grešaka kod prostornih analiza).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Kontrola kvaliteta prostornih podataka (kontrola tematske i topološke konzistentnosti, ocena tačnosti).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Standardizacija u oblasti geoinformatike (ISO TC 211 i OGC).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Distribucija prostornih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Službeni geografski informacioni sistemi.</a:t>
            </a:r>
            <a:endParaRPr lang="en-US" altLang="en-US" dirty="0" smtClean="0"/>
          </a:p>
          <a:p>
            <a:pPr lvl="1" algn="ctr">
              <a:buSzTx/>
              <a:buFont typeface="Verdana" pitchFamily="34" charset="0"/>
              <a:buNone/>
            </a:pPr>
            <a:endParaRPr lang="sl-SI" altLang="en-US" dirty="0" smtClean="0"/>
          </a:p>
          <a:p>
            <a:pPr lvl="1" algn="ctr">
              <a:buSzTx/>
              <a:buFont typeface="Verdana" pitchFamily="34" charset="0"/>
              <a:buNone/>
            </a:pPr>
            <a:r>
              <a:rPr lang="sl-SI" altLang="en-US" dirty="0" smtClean="0"/>
              <a:t>Naziv predmeta može da bude i </a:t>
            </a:r>
            <a:r>
              <a:rPr lang="sl-SI" altLang="en-US" b="1" dirty="0" smtClean="0"/>
              <a:t>Geografski informacioni sistemi </a:t>
            </a:r>
            <a:r>
              <a:rPr lang="sl-SI" altLang="en-US" dirty="0" smtClean="0"/>
              <a:t>– izučavaju se prikupljanje, obrada, održavanje, analiza i distribucija geoprostornih podataka i geoinformacija, uz upoznavanje sa prostornom nesigurnošću, kontrolom kvaliteta, softverskim alatima i stadardima.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46088" y="1055688"/>
            <a:ext cx="6827837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79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4580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smtClean="0"/>
              <a:t>Digitalno modeliranje terena (osnovne, 6. semestar, 2+2, 5 ECTS, izborni)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mtClean="0"/>
              <a:t>Sadržaj predavanja</a:t>
            </a:r>
            <a:r>
              <a:rPr lang="en-US" altLang="en-US" smtClean="0"/>
              <a:t>: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Uvod. Definicije i terminologija.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Deskriptori površi terena. Strategije za prikupljanje uzorka.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Tehnike prikupljanja podataka o terenu (aerofotogrametrija, LIDAR, InSAR, digitalizacija postojećih podloga, terenske metode).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Modeliranje digitalne površi terena (grid, TIN i hibridni model).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Interpolacija. Linearne i površinske aproksimacije i interpolacije kod DMT-a. Metode pokretnih površi. Metode konačnih elemenata.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Geostatističke metode interpolacije.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Specijalne metode interpolacije.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Formiranje grid DMT-a.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Formiranje TIN-a i DMT-a baziranog na TIN-u.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Verifikacija DMT-a. Detekcija i eliminacija grešaka. Filtriranje podataka. Ocena kvaliteta DMT-a.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Analize DMT-a.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Rukovanje DMT bazama podataka. Vizuelizacija DMT-a. Distribucija DMT podataka.</a:t>
            </a:r>
            <a:r>
              <a:rPr lang="sl-SI" altLang="en-US" smtClean="0"/>
              <a:t> </a:t>
            </a:r>
            <a:r>
              <a:rPr lang="vi-VN" altLang="en-US" smtClean="0"/>
              <a:t>Primene DMT-a.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Standardi. </a:t>
            </a:r>
            <a:endParaRPr lang="sl-SI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92138" y="3173413"/>
            <a:ext cx="8324850" cy="65722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6900862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0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560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Praktični rad iz geoinformatike (osnovne, 6.semestar, 0+3, 3 ECTS, izborni)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Praktična nastava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Realizacija projekta razvoja i implementacije GIS rešenja za definisani slučaj primene.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Modeliranje geoprostonih podataka u izabranom softverskom rešenju.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Prikupljanje neophodnih podataka.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Obrada prikupljenih podataka.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Prostorne analize i prezentacija rezultata.</a:t>
            </a:r>
          </a:p>
          <a:p>
            <a:pPr lvl="2">
              <a:spcBef>
                <a:spcPts val="600"/>
              </a:spcBef>
            </a:pPr>
            <a:endParaRPr lang="sl-SI" altLang="en-US" dirty="0" smtClean="0"/>
          </a:p>
          <a:p>
            <a:pPr lvl="1" algn="ctr">
              <a:spcBef>
                <a:spcPts val="600"/>
              </a:spcBef>
              <a:buSzTx/>
              <a:buFont typeface="Verdana" pitchFamily="34" charset="0"/>
              <a:buNone/>
            </a:pPr>
            <a:r>
              <a:rPr lang="sl-SI" altLang="en-US" dirty="0" smtClean="0"/>
              <a:t>Cilj predmeta je da student dobije priliku da kroz realizaciju praktičnog rada stekne nove veštine i iskustva i da se, ako tako izabere, bolje pripremi za izradu sinteznog rada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28650" y="5638800"/>
            <a:ext cx="8215313" cy="584200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7485062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62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662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Geografski informacioni sistemi (diplomske, 1. semestar, 3+2, 7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Sadržaj predavanja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Principi i arhitekture prostornih baza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Modeliranje baza podataka i UML.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Baze podataka i standardi za prostorne podatke (ISO TC 211 i OGC).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Infrastrukture prostornih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Pravna pitanja, vlasništvo i korišćenje prostornih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Metapodaci prostornih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Internet i Web-bazirana rešenja za publikovanje prostorne baze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Podrška donošenju prostornih odluka. Data mining za prostorne podatke.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Aspekti prostorno-vremenskih podataka.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Nacionalna infrastruktura prostornih podataka za upravljanje informacijama o nekretninama.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Napredne GIS analize kod upravljanja nepokretnostima (prostorni i neprostorni upiti, geokodiranje i uparivanje adresa, vlasničke transakcije, preklapanje poligona, vrednovanje nekretnina, oporezivanje nekretnina, analiza tržišta nekretnina, marketing...).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vi-VN" altLang="en-US" dirty="0" smtClean="0"/>
              <a:t>GIS kao alat za upravljanje podacima o nekretninama, prirodnim resursima i infrastrukturom na nivou grada (ciljevi, pravni i institucionalni okvir, tehnologija, resursi). 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endParaRPr lang="sl-SI" altLang="en-US" dirty="0" smtClean="0"/>
          </a:p>
          <a:p>
            <a:pPr lvl="1" algn="ctr">
              <a:spcBef>
                <a:spcPts val="600"/>
              </a:spcBef>
              <a:buSzTx/>
              <a:buFont typeface="Verdana" pitchFamily="34" charset="0"/>
              <a:buNone/>
            </a:pPr>
            <a:r>
              <a:rPr lang="sl-SI" altLang="en-US" dirty="0" smtClean="0"/>
              <a:t>Naziv predmeta može da bude i </a:t>
            </a:r>
            <a:r>
              <a:rPr lang="sl-SI" altLang="en-US" b="1" dirty="0" smtClean="0"/>
              <a:t>Sistemi prostornih baza podataka</a:t>
            </a:r>
            <a:r>
              <a:rPr lang="sl-SI" altLang="en-US" dirty="0" smtClean="0"/>
              <a:t>, jer se upravo bavi najvažnijim aspektima razvoja i implementacije ovih sistema</a:t>
            </a:r>
          </a:p>
          <a:p>
            <a:pPr lvl="2">
              <a:spcBef>
                <a:spcPts val="600"/>
              </a:spcBef>
            </a:pPr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55625" y="5638800"/>
            <a:ext cx="8397875" cy="584200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8251825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52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7653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smtClean="0"/>
              <a:t>Projektovanje geoinformacionih sistema (diplomske, 2. semestar, 2+2, 5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mtClean="0"/>
              <a:t>Sadržaj predavanja</a:t>
            </a:r>
            <a:r>
              <a:rPr lang="en-US" altLang="en-US" smtClean="0"/>
              <a:t>: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Uvod. Informacioni sistemi.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Uvod u projektovanje i implementaciju informacionih sistema.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UML modeli i dijagrami. CASE i drugi alati za razvoj informacionih sistema.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Analiza sistema i zahteva korisnika.</a:t>
            </a:r>
            <a:r>
              <a:rPr lang="sl-SI" altLang="en-US" smtClean="0"/>
              <a:t> </a:t>
            </a:r>
            <a:r>
              <a:rPr lang="vi-VN" altLang="en-US" smtClean="0"/>
              <a:t>Modeliranje funkcija i procesa. Modeliranje podataka.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Arhitektura sistema.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Projektovanje baze podataka. Implementacija sistema. Organizacija i upravljanje projektom.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Uvođenje sistema u rad, edukacija korisnika i održavanje sistema.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Projektovanje i implementacija geoinformacionog sistema.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Analiza korisničkih zahteva, evaluacija korisnika, postojećih podataka, hardvera i softvera.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Projektovanje prostorne baze podataka.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Prikupljanje i konverzija podataka.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Izbor hardvera i softvera.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Distribucija podataka. 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r>
              <a:rPr lang="vi-VN" altLang="en-US" smtClean="0"/>
              <a:t>Posebni aspekti razvoja i implementacije geinformacionih sistema za upravljanje nepokretnostima.</a:t>
            </a:r>
            <a:endParaRPr lang="sl-SI" altLang="en-US" smtClean="0"/>
          </a:p>
          <a:p>
            <a:pPr lvl="2">
              <a:spcBef>
                <a:spcPts val="600"/>
              </a:spcBef>
            </a:pPr>
            <a:endParaRPr lang="sl-SI" altLang="en-US" smtClean="0"/>
          </a:p>
          <a:p>
            <a:pPr lvl="1" algn="ctr">
              <a:spcBef>
                <a:spcPts val="600"/>
              </a:spcBef>
              <a:buSzTx/>
              <a:buFont typeface="Verdana" pitchFamily="34" charset="0"/>
              <a:buNone/>
            </a:pPr>
            <a:r>
              <a:rPr lang="sl-SI" altLang="en-US" smtClean="0"/>
              <a:t>Studenti uče kako da koristeći standardnu teoriju projektovanja informacionih sistema projektuju i realizuju geoinformacioni sistem u skladu sa zahtevima i potrebama korisnika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46088" y="1055688"/>
            <a:ext cx="5221287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5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8676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Web GIS (diplomske, 3. semestar, 2+2, 5 ECTS, izborni)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Sadržaj predavanja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Distribuirani GIS i GIS servisi (uvod, definicije, osnovne komponente, primene).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Osnove mreža i Interneta (komunikacioni modeli, protokoli, LAN, WAN).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Klijent-server arhitektura i arhitektura distribuiranih sistema (Web klijent-server arhitektura, DCOM, .NET, CORBA, Java).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Web GIS servisi (publikovanje statičkih karata, statička i interaktivna Web kartografija, OpenGIS WMS, WFS i WFC).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Distribuirani GIS (arhitektura, komponente, razvoj).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Standardi za distribuirane GIS servise (OpenGIS i ISO/TC 211).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Osnove GML-a (HTML, XML, GML, elementi, atributi, geometrijski elementi).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Komercijalni softver, alati i komponente za razvoj Web GIS aplikacija (ESRI, Intergraph, MapInfo, Google i Microsoft alati).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Aspekti kvaliteta i sigurnosti kod distribuiranog GIS-a.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Primene distribuiranog GIS-a (razmena podataka i data warehousing, inteligentni sistemi za transport, primene kod planiranja i upravljanja projektima).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46088" y="1055688"/>
            <a:ext cx="6640512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6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x-none" altLang="en-US" dirty="0" smtClean="0"/>
              <a:t>Lokacijski bazirani servisi (diplomske, 2. semestar, 2+2, 5 ECTS, izborni)</a:t>
            </a:r>
          </a:p>
          <a:p>
            <a:pPr lvl="1">
              <a:spcBef>
                <a:spcPts val="600"/>
              </a:spcBef>
              <a:buSzTx/>
            </a:pPr>
            <a:r>
              <a:rPr lang="x-none" altLang="en-US" dirty="0" smtClean="0"/>
              <a:t>Sadržaj predavanja:</a:t>
            </a:r>
          </a:p>
          <a:p>
            <a:pPr marL="746125" indent="-174625">
              <a:spcBef>
                <a:spcPts val="600"/>
              </a:spcBef>
              <a:buFont typeface="Verdana" pitchFamily="34" charset="0"/>
              <a:buChar char="●"/>
            </a:pPr>
            <a:r>
              <a:rPr lang="x-none" altLang="en-US" sz="1200" dirty="0" smtClean="0"/>
              <a:t>Pozicioniranje i navigacija za potrebe LBS-a (satelitska navigacija uz pomoć sistema GPS, EGNOS i Galileo, radio pozicioniranje).</a:t>
            </a:r>
          </a:p>
          <a:p>
            <a:pPr marL="746125" indent="-174625">
              <a:spcBef>
                <a:spcPts val="600"/>
              </a:spcBef>
              <a:buFont typeface="Verdana" pitchFamily="34" charset="0"/>
              <a:buChar char="●"/>
            </a:pPr>
            <a:r>
              <a:rPr lang="x-none" altLang="en-US" sz="1200" dirty="0" smtClean="0"/>
              <a:t>Telekomunikaciona infrastruktura (principi bežične/wireless komunikacije, mreže za GSM, GPRS i UMTS; WLAN).</a:t>
            </a:r>
          </a:p>
          <a:p>
            <a:pPr marL="746125" indent="-174625">
              <a:spcBef>
                <a:spcPts val="600"/>
              </a:spcBef>
              <a:buFont typeface="Verdana" pitchFamily="34" charset="0"/>
              <a:buChar char="●"/>
            </a:pPr>
            <a:r>
              <a:rPr lang="x-none" altLang="en-US" sz="1200" dirty="0" smtClean="0"/>
              <a:t>Distribucija podataka, zaštita privatnosti, autorizacija.</a:t>
            </a:r>
          </a:p>
          <a:p>
            <a:pPr marL="746125" indent="-174625">
              <a:spcBef>
                <a:spcPts val="600"/>
              </a:spcBef>
              <a:buFont typeface="Verdana" pitchFamily="34" charset="0"/>
              <a:buChar char="●"/>
            </a:pPr>
            <a:r>
              <a:rPr lang="x-none" altLang="en-US" sz="1200" dirty="0" smtClean="0"/>
              <a:t>Distribuirani geoinformacioni servisi za LBS. Geokodiranje, reverzno geokodiranje, mapiranje i vizuelizacija na malim ekranima mobilnih uređaja, telefonima i PDA uređajima.</a:t>
            </a:r>
          </a:p>
          <a:p>
            <a:pPr marL="746125" indent="-174625">
              <a:spcBef>
                <a:spcPts val="600"/>
              </a:spcBef>
              <a:buFont typeface="Verdana" pitchFamily="34" charset="0"/>
              <a:buChar char="●"/>
            </a:pPr>
            <a:r>
              <a:rPr lang="x-none" altLang="en-US" sz="1200" dirty="0" smtClean="0"/>
              <a:t>Klasifikacija servisa (business-cases). Pozicioniranje, praćenje, upravljanje flotom vozila, aplikacije vezane za lične primene...</a:t>
            </a:r>
          </a:p>
        </p:txBody>
      </p:sp>
      <p:sp>
        <p:nvSpPr>
          <p:cNvPr id="28675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Sadržaj predmeta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92138" y="5437188"/>
            <a:ext cx="8324850" cy="65722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46088" y="3820976"/>
            <a:ext cx="7046912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46088" y="1055688"/>
            <a:ext cx="6353175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70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Sadržaj predmeta</a:t>
            </a:r>
          </a:p>
        </p:txBody>
      </p:sp>
      <p:sp>
        <p:nvSpPr>
          <p:cNvPr id="2970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GIS programiranje (diplomske, 3. semestar, 0+3, 3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Praktična nastava (vežbe)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Upoznavanje sa osnovnim konceptima GIS kastomizacije i programiranja.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Kastomizacija GIS softvera.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Korišćenje SQL-a za prostorne i neprostorne upite.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Jezici za pisanje skript procedura.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Objektni modeli GIS softvera.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Izrada skript procedura za konkretne probleme.</a:t>
            </a:r>
          </a:p>
          <a:p>
            <a:pPr lvl="2">
              <a:spcBef>
                <a:spcPts val="600"/>
              </a:spcBef>
            </a:pPr>
            <a:endParaRPr lang="sl-SI" altLang="en-US" dirty="0" smtClean="0"/>
          </a:p>
          <a:p>
            <a:pPr lvl="2">
              <a:spcBef>
                <a:spcPts val="600"/>
              </a:spcBef>
            </a:pPr>
            <a:endParaRPr lang="sl-SI" altLang="en-US" dirty="0" smtClean="0"/>
          </a:p>
          <a:p>
            <a:pPr>
              <a:spcBef>
                <a:spcPts val="600"/>
              </a:spcBef>
            </a:pPr>
            <a:r>
              <a:rPr lang="sl-SI" altLang="en-US" dirty="0" smtClean="0"/>
              <a:t>Projekat iz geoinformatike (diplomske, 3. semestar, 0+5, 5 ECTS, obavezan)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dirty="0" smtClean="0"/>
              <a:t>Praktična nastava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Analiza projektnog zadatka.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Izbor odgovarajućih projektnih rešenja.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Eksperimentalna verifikacija predloženih rešenja. </a:t>
            </a:r>
          </a:p>
          <a:p>
            <a:pPr lvl="2">
              <a:spcBef>
                <a:spcPts val="600"/>
              </a:spcBef>
            </a:pPr>
            <a:r>
              <a:rPr lang="sl-SI" altLang="en-US" dirty="0" smtClean="0"/>
              <a:t>Pisanje projektne dokumentacije.</a:t>
            </a:r>
          </a:p>
          <a:p>
            <a:pPr lvl="1" algn="ctr">
              <a:spcBef>
                <a:spcPts val="1200"/>
              </a:spcBef>
              <a:buSzTx/>
              <a:buFont typeface="Verdana" pitchFamily="34" charset="0"/>
              <a:buNone/>
            </a:pPr>
            <a:r>
              <a:rPr lang="sl-SI" altLang="en-US" dirty="0" smtClean="0"/>
              <a:t>Cilj predmeta je da student dobije priliku da kroz realizaciju praktičnog rada stekne nove veštine i iskustva i da se, ako tako izabere, bolje pripremi za izradu diplomskog (master) rada</a:t>
            </a:r>
          </a:p>
          <a:p>
            <a:pPr>
              <a:spcBef>
                <a:spcPts val="600"/>
              </a:spcBef>
            </a:pPr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Vežbe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Uvod</a:t>
            </a:r>
            <a:endParaRPr lang="en-US" altLang="en-US" smtClean="0"/>
          </a:p>
        </p:txBody>
      </p:sp>
      <p:sp>
        <p:nvSpPr>
          <p:cNvPr id="614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sl-SI" altLang="en-US" sz="1600" dirty="0" smtClean="0"/>
              <a:t>G</a:t>
            </a:r>
            <a:r>
              <a:rPr lang="vi-VN" altLang="en-US" sz="1600" dirty="0" smtClean="0"/>
              <a:t>rađevinski fakultet Univerziteta u Beogradu je najstarija i najveća visokoškolska i naučna ustanova iz oblasti građevinarstva i geodezije u Srbiji i na teritoriji bivše Jugoslavije.</a:t>
            </a:r>
          </a:p>
          <a:p>
            <a:pPr algn="just"/>
            <a:r>
              <a:rPr lang="vi-VN" altLang="en-US" sz="1600" dirty="0" smtClean="0"/>
              <a:t>Početak nastave i obrazovanja u oblasti građevinarstva i geodezije na visokoškolskom nivou vezuje se za </a:t>
            </a:r>
            <a:r>
              <a:rPr lang="vi-VN" altLang="en-US" sz="1600" b="1" dirty="0" smtClean="0"/>
              <a:t>19. jun 1846.</a:t>
            </a:r>
            <a:r>
              <a:rPr lang="vi-VN" altLang="en-US" sz="1600" dirty="0" smtClean="0"/>
              <a:t> godine</a:t>
            </a:r>
            <a:r>
              <a:rPr lang="sl-SI" altLang="en-US" sz="1600" dirty="0" smtClean="0"/>
              <a:t> </a:t>
            </a:r>
            <a:r>
              <a:rPr lang="vi-VN" altLang="en-US" sz="1600" b="1" dirty="0" smtClean="0"/>
              <a:t>Inženjerska škola</a:t>
            </a:r>
            <a:r>
              <a:rPr lang="vi-VN" altLang="en-US" sz="1600" dirty="0" smtClean="0"/>
              <a:t> pri Liceju u Beogradu. </a:t>
            </a:r>
            <a:endParaRPr lang="sl-SI" altLang="en-US" sz="1600" dirty="0" smtClean="0"/>
          </a:p>
          <a:p>
            <a:pPr algn="just"/>
            <a:r>
              <a:rPr lang="vi-VN" altLang="en-US" sz="1600" dirty="0" smtClean="0"/>
              <a:t>Osnivač i idejni tvorac Inženjerske škole bio je inženjer Atanasije Nikolić (1803-1882), prvi rektor Liceja, a kasnije i pokretač Srpske akademije. </a:t>
            </a:r>
            <a:endParaRPr lang="sl-SI" altLang="en-US" sz="1600" dirty="0" smtClean="0"/>
          </a:p>
          <a:p>
            <a:pPr algn="just"/>
            <a:r>
              <a:rPr lang="vi-VN" altLang="en-US" sz="1600" dirty="0" smtClean="0"/>
              <a:t>U Inženjerskoj školi su se predavali predmeti </a:t>
            </a:r>
            <a:r>
              <a:rPr lang="vi-VN" altLang="en-US" sz="1600" b="1" dirty="0" smtClean="0"/>
              <a:t>Praktično zemljomerje</a:t>
            </a:r>
            <a:r>
              <a:rPr lang="vi-VN" altLang="en-US" sz="1600" dirty="0" smtClean="0"/>
              <a:t>, Mehanika, Arhitektura, Crtanje (Risovanje) i Nemački jezik.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</a:t>
            </a:r>
            <a:endParaRPr lang="en-US" altLang="en-US" smtClean="0"/>
          </a:p>
        </p:txBody>
      </p:sp>
      <p:sp>
        <p:nvSpPr>
          <p:cNvPr id="3174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b="1" dirty="0" smtClean="0"/>
              <a:t>Naročita pažnja je posvećena izvođenju vežbanja</a:t>
            </a:r>
            <a:r>
              <a:rPr lang="en-US" altLang="en-US" dirty="0" smtClean="0"/>
              <a:t>, </a:t>
            </a:r>
            <a:r>
              <a:rPr lang="sl-SI" altLang="en-US" dirty="0" smtClean="0"/>
              <a:t>jer u okviru njih studenti usvajaju praktične veštine i lakše usvajaju, proveravaju i utvrđuju teoretska znanja sa predavanja</a:t>
            </a:r>
            <a:endParaRPr lang="en-US" altLang="en-US" dirty="0" smtClean="0"/>
          </a:p>
          <a:p>
            <a:r>
              <a:rPr lang="sl-SI" altLang="en-US" dirty="0" smtClean="0"/>
              <a:t>Osnovne studije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1">
              <a:buSzTx/>
            </a:pPr>
            <a:r>
              <a:rPr lang="sl-SI" altLang="en-US" b="1" dirty="0" smtClean="0"/>
              <a:t>Vežbe iz svih geoinformatičkih predmeta </a:t>
            </a:r>
            <a:r>
              <a:rPr lang="sl-SI" altLang="en-US" dirty="0" smtClean="0"/>
              <a:t>(Geoinformatika 1, Geoinformatika 2, Digitalna obrada slika, Digitalno modeliranje terena) </a:t>
            </a:r>
            <a:r>
              <a:rPr lang="sl-SI" altLang="en-US" b="1" dirty="0" smtClean="0"/>
              <a:t>izvode se isključivo u računarskim učionicama</a:t>
            </a:r>
            <a:r>
              <a:rPr lang="sl-SI" altLang="en-US" dirty="0" smtClean="0"/>
              <a:t> po sistemu jedan student-jedan računar</a:t>
            </a:r>
          </a:p>
          <a:p>
            <a:pPr lvl="1">
              <a:buSzTx/>
            </a:pPr>
            <a:r>
              <a:rPr lang="sl-SI" altLang="en-US" dirty="0" smtClean="0"/>
              <a:t>Materijal za vežbe i rezultati se primaju i predaju </a:t>
            </a:r>
            <a:r>
              <a:rPr lang="sl-SI" altLang="en-US" b="1" dirty="0" smtClean="0"/>
              <a:t>isključivo u digitalnom obliku </a:t>
            </a:r>
            <a:r>
              <a:rPr lang="sl-SI" altLang="en-US" dirty="0" smtClean="0"/>
              <a:t>(preko odgovarajućih web prezentacija)</a:t>
            </a:r>
          </a:p>
          <a:p>
            <a:pPr lvl="1">
              <a:buSzTx/>
            </a:pPr>
            <a:endParaRPr lang="sl-SI" altLang="en-US" dirty="0" smtClean="0"/>
          </a:p>
          <a:p>
            <a:r>
              <a:rPr lang="sl-SI" altLang="en-US" dirty="0" smtClean="0"/>
              <a:t>Diplomske studije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1">
              <a:buSzTx/>
            </a:pPr>
            <a:r>
              <a:rPr lang="sl-SI" altLang="en-US" dirty="0" smtClean="0"/>
              <a:t>Uglavnom se koristi </a:t>
            </a:r>
            <a:r>
              <a:rPr lang="sl-SI" altLang="en-US" b="1" dirty="0" smtClean="0"/>
              <a:t>projektni pristup </a:t>
            </a:r>
            <a:r>
              <a:rPr lang="sl-SI" altLang="en-US" dirty="0" smtClean="0"/>
              <a:t>gde studenti koristeći stečena teoretska znanja sa predavanja i dodatna uputstva na pripremnim vežbama, manje-više samostalno (pojedinačno ili u manjim grupama) realizuju neki manji projekat ili seminarski rad (izbegava se mogućnost plagiranja radova prethodnih generacija studenata)</a:t>
            </a:r>
          </a:p>
          <a:p>
            <a:pPr lvl="2"/>
            <a:r>
              <a:rPr lang="sl-SI" altLang="en-US" dirty="0" smtClean="0"/>
              <a:t>implementacija GIS rešenja za neki problem (izbor softvera, razvoj modela podataka, prikupljanje i obrada podataka, prostorne analize) uz pisanje izveštaja</a:t>
            </a:r>
          </a:p>
          <a:p>
            <a:pPr lvl="2"/>
            <a:r>
              <a:rPr lang="sl-SI" altLang="en-US" dirty="0" smtClean="0"/>
              <a:t>implementacija web GIS-a (postavljanje web i web GIS servera, priprema i integracija podataka, ...)</a:t>
            </a:r>
          </a:p>
          <a:p>
            <a:pPr lvl="2"/>
            <a:r>
              <a:rPr lang="sl-SI" altLang="en-US" dirty="0" smtClean="0"/>
              <a:t>kastomizacija softvera (razvoj nove funkcionalnosti kroz primenu programiranja)</a:t>
            </a:r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</a:t>
            </a:r>
            <a:endParaRPr lang="en-US" altLang="en-US" smtClean="0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3" t="6000" r="22813" b="29710"/>
          <a:stretch/>
        </p:blipFill>
        <p:spPr bwMode="auto">
          <a:xfrm>
            <a:off x="891540" y="1071910"/>
            <a:ext cx="7086600" cy="519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5486400"/>
            <a:ext cx="3886200" cy="777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08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5500" r="24687" b="58500"/>
          <a:stretch/>
        </p:blipFill>
        <p:spPr bwMode="auto">
          <a:xfrm>
            <a:off x="3437255" y="1600200"/>
            <a:ext cx="5706745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</a:t>
            </a:r>
            <a:endParaRPr lang="en-US" altLang="en-US" smtClean="0"/>
          </a:p>
        </p:txBody>
      </p:sp>
      <p:sp>
        <p:nvSpPr>
          <p:cNvPr id="3379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4563"/>
            <a:ext cx="91662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</a:t>
            </a:r>
            <a:endParaRPr lang="en-US" altLang="en-US" smtClean="0"/>
          </a:p>
        </p:txBody>
      </p:sp>
      <p:sp>
        <p:nvSpPr>
          <p:cNvPr id="3481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4563"/>
            <a:ext cx="91440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</a:t>
            </a:r>
            <a:endParaRPr lang="en-US" altLang="en-US" smtClean="0"/>
          </a:p>
        </p:txBody>
      </p:sp>
      <p:sp>
        <p:nvSpPr>
          <p:cNvPr id="35843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7738"/>
            <a:ext cx="9144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 - softver</a:t>
            </a:r>
            <a:endParaRPr lang="en-US" altLang="en-US" smtClean="0"/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4038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sl-SI" altLang="en-US" dirty="0" smtClean="0"/>
              <a:t>U skladu sa podelom GIS-a na osnovne komponente</a:t>
            </a:r>
          </a:p>
          <a:p>
            <a:pPr lvl="1">
              <a:defRPr/>
            </a:pPr>
            <a:r>
              <a:rPr lang="sl-SI" altLang="en-US" dirty="0" smtClean="0"/>
              <a:t>Softver</a:t>
            </a:r>
          </a:p>
          <a:p>
            <a:pPr lvl="1">
              <a:defRPr/>
            </a:pPr>
            <a:r>
              <a:rPr lang="sl-SI" altLang="en-US" dirty="0" smtClean="0"/>
              <a:t>Hardver</a:t>
            </a:r>
          </a:p>
          <a:p>
            <a:pPr lvl="1">
              <a:defRPr/>
            </a:pPr>
            <a:r>
              <a:rPr lang="sl-SI" altLang="en-US" dirty="0" smtClean="0"/>
              <a:t>Podaci</a:t>
            </a:r>
          </a:p>
          <a:p>
            <a:pPr lvl="1">
              <a:defRPr/>
            </a:pPr>
            <a:r>
              <a:rPr lang="sl-SI" altLang="en-US" dirty="0" smtClean="0"/>
              <a:t>Korisnici</a:t>
            </a:r>
          </a:p>
          <a:p>
            <a:pPr indent="0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l-SI" altLang="en-US" dirty="0" smtClean="0"/>
              <a:t>i poštujući nove (stare) trendove da </a:t>
            </a:r>
            <a:r>
              <a:rPr lang="sl-SI" altLang="en-US" b="1" dirty="0" smtClean="0"/>
              <a:t>savremeni razvoj i implementacija GIS-a treba da je baziran na korisnicima i podacima </a:t>
            </a:r>
            <a:r>
              <a:rPr lang="sl-SI" altLang="en-US" dirty="0" smtClean="0"/>
              <a:t>(ključne komponente sistema), a ne tehnologiji (hardver i softver), pažnja studenata se tokom izučavanja geoinformatike usmerava na</a:t>
            </a:r>
            <a:r>
              <a:rPr lang="en-US" altLang="en-US" dirty="0" smtClean="0"/>
              <a:t>:</a:t>
            </a:r>
          </a:p>
          <a:p>
            <a:pPr lvl="1">
              <a:defRPr/>
            </a:pPr>
            <a:r>
              <a:rPr lang="sl-SI" altLang="en-US" dirty="0" smtClean="0"/>
              <a:t>principe, metode i tehnike rada (modeliranje, prikupljanje, obrada, održavanje, analiza i distribucija prostornih podataka)</a:t>
            </a:r>
          </a:p>
          <a:p>
            <a:pPr lvl="1">
              <a:defRPr/>
            </a:pPr>
            <a:r>
              <a:rPr lang="sl-SI" altLang="en-US" dirty="0" smtClean="0"/>
              <a:t>primenu standarda (ISO TC 211 i OGC)</a:t>
            </a:r>
          </a:p>
          <a:p>
            <a:pPr lvl="1">
              <a:defRPr/>
            </a:pPr>
            <a:r>
              <a:rPr lang="sl-SI" altLang="en-US" dirty="0" smtClean="0"/>
              <a:t>kvalitet podataka</a:t>
            </a:r>
          </a:p>
          <a:p>
            <a:pPr lvl="1">
              <a:defRPr/>
            </a:pPr>
            <a:r>
              <a:rPr lang="sl-SI" altLang="en-US" dirty="0" smtClean="0"/>
              <a:t>primenu projektnog principa (analiza korisničkih zahteva, projektom se na sonovu analize korisničkih zahteva i potreba bira optimalna hardverska i softverska konfiguracija, ...)</a:t>
            </a:r>
          </a:p>
          <a:p>
            <a:pPr lvl="1">
              <a:defRPr/>
            </a:pPr>
            <a:r>
              <a:rPr lang="sl-SI" altLang="en-US" dirty="0" smtClean="0"/>
              <a:t>pravna pitanja korišćenja podataka</a:t>
            </a:r>
          </a:p>
          <a:p>
            <a:pPr lvl="1">
              <a:defRPr/>
            </a:pPr>
            <a:r>
              <a:rPr lang="sl-SI" altLang="en-US" dirty="0" smtClean="0"/>
              <a:t>značaj odgovarajuće edukacije svih kategorija korisnika za korišćenje GIS-a</a:t>
            </a:r>
          </a:p>
          <a:p>
            <a:pPr lvl="1">
              <a:defRPr/>
            </a:pPr>
            <a:r>
              <a:rPr lang="sl-SI" altLang="en-US" dirty="0" smtClean="0"/>
              <a:t>...</a:t>
            </a:r>
          </a:p>
          <a:p>
            <a:pPr indent="0">
              <a:buFont typeface="Wingdings" pitchFamily="2" charset="2"/>
              <a:buNone/>
              <a:defRPr/>
            </a:pPr>
            <a:r>
              <a:rPr lang="sl-SI" altLang="en-US" dirty="0" smtClean="0"/>
              <a:t>dok se </a:t>
            </a:r>
            <a:r>
              <a:rPr lang="sl-SI" altLang="en-US" b="1" dirty="0" smtClean="0"/>
              <a:t>softver i hardver tretiraju kao alati</a:t>
            </a:r>
            <a:r>
              <a:rPr lang="sl-SI" altLang="en-US" dirty="0" smtClean="0"/>
              <a:t>.</a:t>
            </a:r>
          </a:p>
          <a:p>
            <a:pPr>
              <a:defRPr/>
            </a:pPr>
            <a:endParaRPr lang="sl-SI" altLang="en-US" dirty="0" smtClean="0"/>
          </a:p>
          <a:p>
            <a:pPr indent="0">
              <a:buFont typeface="Wingdings" pitchFamily="2" charset="2"/>
              <a:buNone/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Vežbe - softver</a:t>
            </a:r>
            <a:endParaRPr lang="en-US" altLang="en-US" smtClean="0"/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990012" cy="54038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sl-SI" altLang="en-US" dirty="0" smtClean="0"/>
              <a:t>Softver se tretira kao alat </a:t>
            </a:r>
          </a:p>
          <a:p>
            <a:pPr lvl="1">
              <a:defRPr/>
            </a:pPr>
            <a:r>
              <a:rPr lang="sl-SI" altLang="en-US" b="1" dirty="0" smtClean="0"/>
              <a:t>izbegava se pretvaranje vežbi u kurseve za obuku </a:t>
            </a:r>
            <a:r>
              <a:rPr lang="sl-SI" altLang="en-US" dirty="0" smtClean="0"/>
              <a:t>za rad sa odgovarajućim GIS softverskim rešenjima</a:t>
            </a:r>
          </a:p>
          <a:p>
            <a:pPr lvl="1">
              <a:defRPr/>
            </a:pPr>
            <a:r>
              <a:rPr lang="sl-SI" altLang="en-US" dirty="0" smtClean="0"/>
              <a:t>kroz korišćenje različitih softverskih alata studenti imaju priliku da vide kako su određeni principi, metode i tehnike rada implementirane/podržane </a:t>
            </a:r>
            <a:r>
              <a:rPr lang="sl-SI" altLang="en-US" b="1" dirty="0" smtClean="0"/>
              <a:t>u različitim GIS softverskim rešenjima</a:t>
            </a:r>
          </a:p>
          <a:p>
            <a:pPr lvl="1">
              <a:defRPr/>
            </a:pPr>
            <a:r>
              <a:rPr lang="sl-SI" altLang="en-US" dirty="0" smtClean="0"/>
              <a:t>studenti se </a:t>
            </a:r>
            <a:r>
              <a:rPr lang="sl-SI" altLang="en-US" b="1" dirty="0" smtClean="0"/>
              <a:t>navikavaju na promenu softverskog alata </a:t>
            </a:r>
            <a:r>
              <a:rPr lang="sl-SI" altLang="en-US" dirty="0" smtClean="0"/>
              <a:t>u zavisnosti od problema koji treba rešiti</a:t>
            </a:r>
          </a:p>
          <a:p>
            <a:pPr lvl="1">
              <a:defRPr/>
            </a:pPr>
            <a:r>
              <a:rPr lang="sl-SI" altLang="en-US" dirty="0" smtClean="0"/>
              <a:t>kod izrade praktičnih radova, seminarskih, projekata, sinteznih i diplomskih radova studenti su u prilici da biraju odgovarajuće GIS softversko rešenje</a:t>
            </a:r>
            <a:endParaRPr lang="en-US" altLang="en-US" dirty="0" smtClean="0"/>
          </a:p>
          <a:p>
            <a:pPr>
              <a:defRPr/>
            </a:pPr>
            <a:r>
              <a:rPr lang="sl-SI" altLang="en-US" dirty="0" smtClean="0"/>
              <a:t>Koriste se različiti softverski alati</a:t>
            </a:r>
          </a:p>
          <a:p>
            <a:pPr lvl="1">
              <a:spcBef>
                <a:spcPts val="1200"/>
              </a:spcBef>
              <a:defRPr/>
            </a:pPr>
            <a:r>
              <a:rPr lang="sl-SI" altLang="en-US" b="1" dirty="0" smtClean="0"/>
              <a:t>Na osnovnim studijama</a:t>
            </a:r>
          </a:p>
          <a:p>
            <a:pPr lvl="2">
              <a:defRPr/>
            </a:pPr>
            <a:r>
              <a:rPr lang="sl-SI" altLang="en-US" dirty="0" smtClean="0"/>
              <a:t>za vektorske podatke </a:t>
            </a:r>
            <a:r>
              <a:rPr lang="sl-SI" altLang="en-US" b="1" dirty="0" smtClean="0"/>
              <a:t>QGIS</a:t>
            </a:r>
            <a:r>
              <a:rPr lang="sl-SI" altLang="en-US" dirty="0" smtClean="0"/>
              <a:t> (prethodno korišćen </a:t>
            </a:r>
            <a:r>
              <a:rPr lang="sl-SI" altLang="en-US" b="1" dirty="0" smtClean="0"/>
              <a:t>Manifold</a:t>
            </a:r>
            <a:r>
              <a:rPr lang="sl-SI" altLang="en-US" dirty="0" smtClean="0"/>
              <a:t>)</a:t>
            </a:r>
          </a:p>
          <a:p>
            <a:pPr lvl="2">
              <a:defRPr/>
            </a:pPr>
            <a:r>
              <a:rPr lang="sl-SI" altLang="en-US" dirty="0" smtClean="0"/>
              <a:t>za rasterske podatke </a:t>
            </a:r>
            <a:r>
              <a:rPr lang="sl-SI" altLang="en-US" b="1" dirty="0" smtClean="0"/>
              <a:t>Idrisi</a:t>
            </a:r>
          </a:p>
          <a:p>
            <a:pPr lvl="2">
              <a:defRPr/>
            </a:pPr>
            <a:r>
              <a:rPr lang="sl-SI" altLang="en-US" dirty="0" smtClean="0"/>
              <a:t>na predmetima gde se izučava kartografija koristi se </a:t>
            </a:r>
            <a:r>
              <a:rPr lang="sl-SI" altLang="en-US" b="1" dirty="0" smtClean="0"/>
              <a:t>SAGA</a:t>
            </a:r>
            <a:r>
              <a:rPr lang="sl-SI" altLang="en-US" dirty="0" smtClean="0"/>
              <a:t> i </a:t>
            </a:r>
            <a:r>
              <a:rPr lang="sl-SI" altLang="en-US" b="1" dirty="0" smtClean="0"/>
              <a:t>ArcGIS</a:t>
            </a:r>
          </a:p>
          <a:p>
            <a:pPr lvl="2">
              <a:defRPr/>
            </a:pPr>
            <a:r>
              <a:rPr lang="sl-SI" altLang="en-US" dirty="0" smtClean="0"/>
              <a:t>za georeferenciranje podloga koristi se softver </a:t>
            </a:r>
            <a:r>
              <a:rPr lang="sl-SI" altLang="en-US" b="1" dirty="0" smtClean="0"/>
              <a:t>DigiScan</a:t>
            </a:r>
            <a:r>
              <a:rPr lang="sl-SI" altLang="en-US" dirty="0" smtClean="0"/>
              <a:t> (iz MapSoft paketa)</a:t>
            </a:r>
          </a:p>
          <a:p>
            <a:pPr lvl="2">
              <a:defRPr/>
            </a:pPr>
            <a:r>
              <a:rPr lang="sl-SI" altLang="en-US" dirty="0" smtClean="0"/>
              <a:t>za digitalno modeliranje terena koristi se softver </a:t>
            </a:r>
            <a:r>
              <a:rPr lang="sl-SI" altLang="en-US" b="1" dirty="0" smtClean="0"/>
              <a:t>SurfIng</a:t>
            </a:r>
            <a:r>
              <a:rPr lang="sl-SI" altLang="en-US" dirty="0" smtClean="0"/>
              <a:t> (iz MapSoft paketa)</a:t>
            </a:r>
          </a:p>
          <a:p>
            <a:pPr lvl="2">
              <a:defRPr/>
            </a:pPr>
            <a:r>
              <a:rPr lang="sl-SI" altLang="en-US" dirty="0" smtClean="0"/>
              <a:t>kada se radi sa podacima topografskih i katastarskih planova koristi se softver </a:t>
            </a:r>
            <a:r>
              <a:rPr lang="sl-SI" altLang="en-US" b="1" dirty="0" smtClean="0"/>
              <a:t>MapSoft</a:t>
            </a:r>
          </a:p>
          <a:p>
            <a:pPr lvl="1">
              <a:spcBef>
                <a:spcPts val="1200"/>
              </a:spcBef>
              <a:defRPr/>
            </a:pPr>
            <a:r>
              <a:rPr lang="sl-SI" altLang="en-US" b="1" dirty="0" smtClean="0"/>
              <a:t>Na diplomskim studijama i za realizaciju studentskih radova </a:t>
            </a:r>
            <a:r>
              <a:rPr lang="sl-SI" altLang="en-US" dirty="0" smtClean="0"/>
              <a:t>(praktični, seminarski, projekat, sintezni i diplomski rad)</a:t>
            </a:r>
            <a:endParaRPr lang="sl-SI" altLang="en-US" b="1" dirty="0" smtClean="0"/>
          </a:p>
          <a:p>
            <a:pPr lvl="2">
              <a:defRPr/>
            </a:pPr>
            <a:r>
              <a:rPr lang="sl-SI" altLang="en-US" dirty="0" smtClean="0"/>
              <a:t>koriste se skoro sva dostupna softverska rešenja vodećih proizvođača GIS softvera (</a:t>
            </a:r>
            <a:r>
              <a:rPr lang="sl-SI" altLang="en-US" b="1" dirty="0" smtClean="0"/>
              <a:t>ESRI</a:t>
            </a:r>
            <a:r>
              <a:rPr lang="sl-SI" altLang="en-US" dirty="0" smtClean="0"/>
              <a:t>, </a:t>
            </a:r>
            <a:r>
              <a:rPr lang="sl-SI" altLang="en-US" b="1" dirty="0" smtClean="0"/>
              <a:t>Intergraph</a:t>
            </a:r>
            <a:r>
              <a:rPr lang="sl-SI" altLang="en-US" dirty="0" smtClean="0"/>
              <a:t>, </a:t>
            </a:r>
            <a:r>
              <a:rPr lang="sl-SI" altLang="en-US" b="1" dirty="0" smtClean="0"/>
              <a:t>Autodesk</a:t>
            </a:r>
            <a:r>
              <a:rPr lang="sl-SI" altLang="en-US" dirty="0" smtClean="0"/>
              <a:t>, </a:t>
            </a:r>
            <a:r>
              <a:rPr lang="sl-SI" altLang="en-US" b="1" dirty="0" smtClean="0"/>
              <a:t>Cadcorp</a:t>
            </a:r>
            <a:r>
              <a:rPr lang="sl-SI" altLang="en-US" dirty="0" smtClean="0"/>
              <a:t>, i dr.) kao i razna </a:t>
            </a:r>
            <a:r>
              <a:rPr lang="sl-SI" altLang="en-US" b="1" dirty="0" smtClean="0"/>
              <a:t>Open Source </a:t>
            </a:r>
            <a:r>
              <a:rPr lang="sl-SI" altLang="en-US" dirty="0" smtClean="0"/>
              <a:t>rešenja (</a:t>
            </a:r>
            <a:r>
              <a:rPr lang="sl-SI" altLang="en-US" b="1" dirty="0" smtClean="0"/>
              <a:t>QGIS</a:t>
            </a:r>
            <a:r>
              <a:rPr lang="sl-SI" altLang="en-US" dirty="0" smtClean="0"/>
              <a:t>, GeoServer, SAGA, </a:t>
            </a:r>
            <a:r>
              <a:rPr lang="sl-SI" altLang="en-US" b="1" dirty="0" smtClean="0"/>
              <a:t>R</a:t>
            </a:r>
            <a:r>
              <a:rPr lang="sl-SI" altLang="en-US" dirty="0" smtClean="0"/>
              <a:t>, OpenLayers, ...)</a:t>
            </a:r>
          </a:p>
          <a:p>
            <a:pPr indent="0">
              <a:buFont typeface="Wingdings" pitchFamily="2" charset="2"/>
              <a:buNone/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smtClean="0"/>
              <a:t>Naučni rad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Naučni rad</a:t>
            </a:r>
            <a:endParaRPr lang="en-US" altLang="en-US" dirty="0" smtClean="0"/>
          </a:p>
        </p:txBody>
      </p:sp>
      <p:sp>
        <p:nvSpPr>
          <p:cNvPr id="3993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Naučni rad se realizuje u okviru doktorskih studija, kroz naučne projekte i samostalan rad istraživača na fakultetu</a:t>
            </a:r>
          </a:p>
          <a:p>
            <a:r>
              <a:rPr lang="sl-SI" altLang="en-US" dirty="0" smtClean="0"/>
              <a:t>U okviru doktorskih studija izučava se Open Source softver R, a posebno njegovi moduli za rad sa prostornim podacima</a:t>
            </a:r>
          </a:p>
          <a:p>
            <a:r>
              <a:rPr lang="sl-SI" altLang="en-US" dirty="0" smtClean="0"/>
              <a:t>Posebno je aktivan tim koji se bavi geostatistikom i primenom metoda mašinskog učenja u geoprostornim aplikacijama</a:t>
            </a:r>
          </a:p>
          <a:p>
            <a:r>
              <a:rPr lang="sl-SI" altLang="en-US" dirty="0" smtClean="0"/>
              <a:t>Neka istraživanja</a:t>
            </a:r>
            <a:r>
              <a:rPr lang="en-US" altLang="en-US" dirty="0" smtClean="0"/>
              <a:t>:</a:t>
            </a:r>
            <a:r>
              <a:rPr lang="sl-SI" altLang="en-US" dirty="0" smtClean="0"/>
              <a:t> </a:t>
            </a:r>
            <a:endParaRPr lang="en-US" altLang="en-US" dirty="0" smtClean="0"/>
          </a:p>
          <a:p>
            <a:pPr lvl="1">
              <a:buSzTx/>
            </a:pPr>
            <a:r>
              <a:rPr lang="sl-SI" altLang="en-US" dirty="0" smtClean="0"/>
              <a:t>primen</a:t>
            </a:r>
            <a:r>
              <a:rPr lang="en-US" altLang="en-US" dirty="0" smtClean="0"/>
              <a:t>e</a:t>
            </a:r>
            <a:r>
              <a:rPr lang="sl-SI" altLang="en-US" dirty="0" smtClean="0"/>
              <a:t> prostornih analiza za posebne primene koristeći geostatističke metode i metode mašinskog učenja (neuronske mreže i sl.), </a:t>
            </a:r>
            <a:endParaRPr lang="en-US" altLang="en-US" dirty="0" smtClean="0"/>
          </a:p>
          <a:p>
            <a:pPr lvl="1">
              <a:buSzTx/>
            </a:pPr>
            <a:r>
              <a:rPr lang="sl-SI" altLang="en-US" dirty="0" smtClean="0"/>
              <a:t>optimizacija rada sa prostornim podacima kod lokacijski baziranih servisa za upravljanje flotom vozila</a:t>
            </a:r>
          </a:p>
          <a:p>
            <a:pPr lvl="1">
              <a:buSzTx/>
            </a:pPr>
            <a:r>
              <a:rPr lang="sl-SI" altLang="en-US" dirty="0" smtClean="0"/>
              <a:t>napredn</a:t>
            </a:r>
            <a:r>
              <a:rPr lang="en-US" altLang="en-US" dirty="0" smtClean="0"/>
              <a:t>e</a:t>
            </a:r>
            <a:r>
              <a:rPr lang="sl-SI" altLang="en-US" dirty="0" smtClean="0"/>
              <a:t> tehnik</a:t>
            </a:r>
            <a:r>
              <a:rPr lang="en-US" altLang="en-US" dirty="0" smtClean="0"/>
              <a:t>e</a:t>
            </a:r>
            <a:r>
              <a:rPr lang="sl-SI" altLang="en-US" dirty="0" smtClean="0"/>
              <a:t> za ekstrakciju podataka i informacija iz snimaka dobijenih iz daljinske detekcije i fotogrametrije</a:t>
            </a:r>
            <a:endParaRPr lang="en-US" altLang="en-US" dirty="0" smtClean="0"/>
          </a:p>
          <a:p>
            <a:pPr lvl="1">
              <a:buSzTx/>
            </a:pPr>
            <a:r>
              <a:rPr lang="sl-SI" altLang="en-US" dirty="0" smtClean="0"/>
              <a:t>obrada oblaka tačaka dobijenog laserskim skeniranjem</a:t>
            </a:r>
          </a:p>
          <a:p>
            <a:pPr lvl="1">
              <a:buSzTx/>
            </a:pPr>
            <a:r>
              <a:rPr lang="sl-SI" altLang="en-US" dirty="0" smtClean="0"/>
              <a:t>izrada i održavanje krupnorazmenih (katastarskih) prostornih baza podataka</a:t>
            </a:r>
          </a:p>
          <a:p>
            <a:pPr lvl="1">
              <a:buSzTx/>
            </a:pPr>
            <a:r>
              <a:rPr lang="sl-SI" altLang="en-US" dirty="0" smtClean="0"/>
              <a:t>izrada prostornih baza podataka sa različitim nivoom detaljnosti korišćenjem postupaka generalizacije osnovnog seta podataka</a:t>
            </a:r>
          </a:p>
          <a:p>
            <a:r>
              <a:rPr lang="sl-SI" altLang="en-US" dirty="0" smtClean="0"/>
              <a:t>Više reči o naučnom radu u prezentaciji Doc dr. Milana Kilibarde</a:t>
            </a:r>
          </a:p>
          <a:p>
            <a:pPr lvl="1">
              <a:buSzTx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Rezultati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Uvod</a:t>
            </a:r>
            <a:endParaRPr lang="en-US" altLang="en-US" smtClean="0"/>
          </a:p>
        </p:txBody>
      </p:sp>
      <p:sp>
        <p:nvSpPr>
          <p:cNvPr id="7171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sz="1600" dirty="0" smtClean="0"/>
              <a:t>Građevinski fakultet Univerziteta u Beogradu je najstarija obrazovna institucija u Srbiji u kojoj se izučavaju </a:t>
            </a:r>
            <a:r>
              <a:rPr lang="sl-SI" altLang="en-US" sz="1600" b="1" dirty="0" smtClean="0"/>
              <a:t>discipline</a:t>
            </a:r>
            <a:r>
              <a:rPr lang="sl-SI" altLang="en-US" sz="1600" dirty="0" smtClean="0"/>
              <a:t> od kojih je </a:t>
            </a:r>
            <a:r>
              <a:rPr lang="sl-SI" altLang="en-US" sz="1600" b="1" dirty="0" smtClean="0"/>
              <a:t>većina ključna za prikupljanje i obradu prostornih podataka</a:t>
            </a:r>
            <a:r>
              <a:rPr lang="sl-SI" altLang="en-US" sz="1600" dirty="0" smtClean="0"/>
              <a:t>: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izučavanje oblika Zemlje i njenog gravitacionog polja (fizička geodezija, gravimetrija, astronomija, ...)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projektovanje i realizacija geodetske referentne osnove</a:t>
            </a:r>
            <a:r>
              <a:rPr lang="sl-SI" altLang="en-US" sz="1400" dirty="0" smtClean="0"/>
              <a:t> kao osnove za sva prikupljanja prostornih podataka (za državni premer i razne inženjerske primene)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tehnike geodetskih merenja</a:t>
            </a:r>
            <a:r>
              <a:rPr lang="sl-SI" altLang="en-US" sz="1400" dirty="0" smtClean="0"/>
              <a:t>, metode preciznih merenja, račun izravnanja, ...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državni premer i izrada katastarskih baza podataka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dirty="0" smtClean="0"/>
              <a:t>primena geodezije u inženjerstvu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upravljanje nekretninama</a:t>
            </a:r>
            <a:r>
              <a:rPr lang="sl-SI" altLang="en-US" sz="1400" dirty="0" smtClean="0"/>
              <a:t> (uređenje zemljišta, katastar nekretnina, pravna pitanja, tržište nekretnina)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fotogrametrija</a:t>
            </a:r>
            <a:r>
              <a:rPr lang="sl-SI" altLang="en-US" sz="1400" dirty="0" smtClean="0"/>
              <a:t> i </a:t>
            </a:r>
            <a:r>
              <a:rPr lang="sl-SI" altLang="en-US" sz="1400" b="1" dirty="0" smtClean="0"/>
              <a:t>daljinska detekcija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kartografija</a:t>
            </a:r>
            <a:r>
              <a:rPr lang="sl-SI" altLang="en-US" sz="1400" dirty="0" smtClean="0"/>
              <a:t> (za potrebe izrade topografskih planova i karata)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b="1" dirty="0" smtClean="0"/>
              <a:t>geoinformatika</a:t>
            </a:r>
            <a:r>
              <a:rPr lang="sl-SI" altLang="en-US" sz="1400" dirty="0" smtClean="0"/>
              <a:t> i </a:t>
            </a:r>
            <a:r>
              <a:rPr lang="sl-SI" altLang="en-US" sz="1400" b="1" dirty="0" smtClean="0"/>
              <a:t>GIS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dirty="0" smtClean="0"/>
              <a:t>projektovanje i menadžment u geodeziji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dirty="0" smtClean="0"/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Rezultati</a:t>
            </a:r>
          </a:p>
        </p:txBody>
      </p:sp>
      <p:sp>
        <p:nvSpPr>
          <p:cNvPr id="4198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sl-SI" altLang="en-US" dirty="0" smtClean="0"/>
              <a:t>Kroz seminarske, praktične radove, projekte, sintezne i diplomske radove </a:t>
            </a:r>
            <a:r>
              <a:rPr lang="sl-SI" altLang="en-US" b="1" dirty="0" smtClean="0"/>
              <a:t>razvijen je veliki broj korisnih GIS aplikacija i stečena značajna nova znanja i iskustva</a:t>
            </a:r>
          </a:p>
          <a:p>
            <a:pPr>
              <a:spcBef>
                <a:spcPts val="600"/>
              </a:spcBef>
            </a:pPr>
            <a:r>
              <a:rPr lang="sl-SI" altLang="en-US" dirty="0" smtClean="0"/>
              <a:t>Svršeni studenti našeg fakulteta su u Republičkom geodetskom zavodu, ali i drugim institucijama uključeni u vrlo značajne projekte gde intenzivno primenjuju stečena znanja iz geoinformatike</a:t>
            </a:r>
          </a:p>
          <a:p>
            <a:pPr>
              <a:spcBef>
                <a:spcPts val="600"/>
              </a:spcBef>
            </a:pPr>
            <a:r>
              <a:rPr lang="sl-SI" altLang="en-US" dirty="0" smtClean="0"/>
              <a:t>Studenti na doktorskim studijama – značajan broj njih je završio smer geoinformatika i planira da se dalje usmerava u tom pravcu</a:t>
            </a:r>
          </a:p>
          <a:p>
            <a:pPr>
              <a:spcBef>
                <a:spcPts val="600"/>
              </a:spcBef>
            </a:pPr>
            <a:r>
              <a:rPr lang="sl-SI" altLang="en-US" dirty="0" smtClean="0"/>
              <a:t>Pokrenuta su naučna istraživanja za koja su ključna znanja iz geoinformatike </a:t>
            </a:r>
            <a:r>
              <a:rPr lang="sl-SI" altLang="en-US" dirty="0"/>
              <a:t>- </a:t>
            </a:r>
            <a:r>
              <a:rPr lang="sl-SI" altLang="en-US" b="1" dirty="0" smtClean="0"/>
              <a:t>odbranjene </a:t>
            </a:r>
            <a:r>
              <a:rPr lang="sl-SI" altLang="en-US" b="1" dirty="0"/>
              <a:t>su vrlo kvalitetne doktorske disertacije</a:t>
            </a:r>
            <a:r>
              <a:rPr lang="sl-SI" altLang="en-US" dirty="0"/>
              <a:t> </a:t>
            </a:r>
            <a:endParaRPr lang="sl-SI" altLang="en-US" dirty="0" smtClean="0"/>
          </a:p>
          <a:p>
            <a:pPr>
              <a:spcBef>
                <a:spcPts val="600"/>
              </a:spcBef>
            </a:pPr>
            <a:r>
              <a:rPr lang="sl-SI" altLang="en-US" dirty="0" smtClean="0"/>
              <a:t>Značajan broj studenata planira ili je već započeo nastavak školovanja u inostranstvu, a neki od njih već postižu vredne rezultate iz geoinformatike i dodirnih disciplina</a:t>
            </a:r>
          </a:p>
          <a:p>
            <a:pPr>
              <a:spcBef>
                <a:spcPts val="600"/>
              </a:spcBef>
            </a:pPr>
            <a:endParaRPr lang="sl-SI" altLang="en-US" dirty="0" smtClean="0"/>
          </a:p>
          <a:p>
            <a:pPr>
              <a:spcBef>
                <a:spcPts val="600"/>
              </a:spcBef>
            </a:pPr>
            <a:r>
              <a:rPr lang="sl-SI" altLang="en-US" dirty="0" smtClean="0"/>
              <a:t>Pregled rezultata daće se kroz sledeće radove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studenata</a:t>
            </a:r>
            <a:r>
              <a:rPr lang="en-US" altLang="en-US" dirty="0" smtClean="0"/>
              <a:t>:</a:t>
            </a:r>
            <a:endParaRPr lang="sl-SI" altLang="en-US" dirty="0" smtClean="0"/>
          </a:p>
          <a:p>
            <a:pPr lvl="1">
              <a:spcBef>
                <a:spcPts val="600"/>
              </a:spcBef>
            </a:pPr>
            <a:r>
              <a:rPr lang="sl-SI" altLang="en-US" dirty="0" smtClean="0"/>
              <a:t>Praktični radovi iz geoinformatike</a:t>
            </a:r>
          </a:p>
          <a:p>
            <a:pPr lvl="1">
              <a:spcBef>
                <a:spcPts val="600"/>
              </a:spcBef>
            </a:pPr>
            <a:r>
              <a:rPr lang="sl-SI" altLang="en-US" dirty="0" smtClean="0"/>
              <a:t>Sintezni radovi</a:t>
            </a:r>
          </a:p>
          <a:p>
            <a:pPr lvl="1">
              <a:spcBef>
                <a:spcPts val="600"/>
              </a:spcBef>
            </a:pPr>
            <a:r>
              <a:rPr lang="sl-SI" altLang="en-US" dirty="0" smtClean="0"/>
              <a:t>Projekti iz geoinformatike</a:t>
            </a:r>
          </a:p>
          <a:p>
            <a:pPr lvl="1">
              <a:spcBef>
                <a:spcPts val="600"/>
              </a:spcBef>
            </a:pPr>
            <a:r>
              <a:rPr lang="sl-SI" altLang="en-US" dirty="0" smtClean="0"/>
              <a:t>Diplomski</a:t>
            </a:r>
            <a:r>
              <a:rPr lang="en-US" altLang="en-US" dirty="0" smtClean="0"/>
              <a:t>/master</a:t>
            </a:r>
            <a:r>
              <a:rPr lang="sl-SI" altLang="en-US" dirty="0" smtClean="0"/>
              <a:t> radovi</a:t>
            </a:r>
          </a:p>
          <a:p>
            <a:pPr lvl="1">
              <a:spcBef>
                <a:spcPts val="600"/>
              </a:spcBef>
            </a:pPr>
            <a:r>
              <a:rPr lang="sl-SI" altLang="en-US" dirty="0"/>
              <a:t>(</a:t>
            </a:r>
            <a:r>
              <a:rPr lang="sl-SI" altLang="en-US" dirty="0" smtClean="0"/>
              <a:t>Doktorske disertacije – Doc </a:t>
            </a:r>
            <a:r>
              <a:rPr lang="sl-SI" altLang="en-US" dirty="0"/>
              <a:t>dr. Milan </a:t>
            </a:r>
            <a:r>
              <a:rPr lang="sl-SI" altLang="en-US" dirty="0" smtClean="0"/>
              <a:t>Kilibarda)</a:t>
            </a:r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19163"/>
            <a:ext cx="6827838" cy="36512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buSzTx/>
              <a:buFont typeface="Verdana" pitchFamily="34" charset="0"/>
              <a:buNone/>
            </a:pPr>
            <a:r>
              <a:rPr lang="sl-SI" altLang="en-US" sz="1400" smtClean="0"/>
              <a:t>Formiranje i korišćenje ArcGIS Terrain skupa podataka (Jelena Cvetinović)</a:t>
            </a:r>
          </a:p>
          <a:p>
            <a:pPr lvl="1">
              <a:buSzTx/>
            </a:pPr>
            <a:endParaRPr lang="sl-SI" altLang="en-US" smtClean="0"/>
          </a:p>
          <a:p>
            <a:endParaRPr lang="sl-SI" altLang="en-US" smtClean="0"/>
          </a:p>
        </p:txBody>
      </p:sp>
      <p:pic>
        <p:nvPicPr>
          <p:cNvPr id="43013" name="Picture 2" descr="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384300"/>
            <a:ext cx="489267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3" descr="3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3" y="2443163"/>
            <a:ext cx="3800475" cy="375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4" descr="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347788"/>
            <a:ext cx="3729038" cy="330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5" descr="6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3611563"/>
            <a:ext cx="4506912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511175" y="919163"/>
            <a:ext cx="8405813" cy="538162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4035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493838"/>
            <a:ext cx="4779962" cy="336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3429000"/>
            <a:ext cx="40767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Praktični radovi iz geoinformatike</a:t>
            </a:r>
          </a:p>
        </p:txBody>
      </p:sp>
      <p:sp>
        <p:nvSpPr>
          <p:cNvPr id="3993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Font typeface="Verdana" pitchFamily="34" charset="0"/>
              <a:buNone/>
              <a:defRPr/>
            </a:pPr>
            <a:r>
              <a:rPr lang="sl-SI" altLang="en-US" sz="1400" dirty="0" smtClean="0"/>
              <a:t>Razvoj novih softverskih funkcija u GIS softveru Idrisi korišćenjem programskog jezika .NET Visual Basic (Stefan Stojković)</a:t>
            </a:r>
          </a:p>
          <a:p>
            <a:pPr lvl="1">
              <a:buSzTx/>
              <a:defRPr/>
            </a:pPr>
            <a:endParaRPr lang="sl-SI" altLang="en-US" dirty="0" smtClean="0"/>
          </a:p>
          <a:p>
            <a:pPr>
              <a:defRPr/>
            </a:pPr>
            <a:endParaRPr lang="sl-SI" altLang="en-US" dirty="0" smtClean="0"/>
          </a:p>
        </p:txBody>
      </p:sp>
      <p:pic>
        <p:nvPicPr>
          <p:cNvPr id="4403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1530350"/>
            <a:ext cx="4297362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511175" y="919163"/>
            <a:ext cx="7785100" cy="57467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059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Praktični radovi iz geoinformatike</a:t>
            </a:r>
          </a:p>
        </p:txBody>
      </p:sp>
      <p:sp>
        <p:nvSpPr>
          <p:cNvPr id="3993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Font typeface="Verdana" pitchFamily="34" charset="0"/>
              <a:buNone/>
              <a:defRPr/>
            </a:pPr>
            <a:r>
              <a:rPr lang="vi-VN" altLang="en-US" sz="1400" dirty="0" smtClean="0"/>
              <a:t>Utvrđivanje efekata uređenja zemljišne teritorije komasacijom korišćenjem GIS alata Manifold softvera</a:t>
            </a:r>
            <a:r>
              <a:rPr lang="sl-SI" altLang="en-US" sz="1400" dirty="0" smtClean="0"/>
              <a:t> (Mihajlo Dimitrijević)</a:t>
            </a:r>
          </a:p>
          <a:p>
            <a:pPr lvl="1">
              <a:buSzTx/>
              <a:defRPr/>
            </a:pPr>
            <a:endParaRPr lang="sl-SI" altLang="en-US" dirty="0" smtClean="0"/>
          </a:p>
          <a:p>
            <a:pPr>
              <a:defRPr/>
            </a:pPr>
            <a:endParaRPr lang="sl-SI" altLang="en-US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587336"/>
              </p:ext>
            </p:extLst>
          </p:nvPr>
        </p:nvGraphicFramePr>
        <p:xfrm>
          <a:off x="153988" y="1639888"/>
          <a:ext cx="4162425" cy="4142741"/>
        </p:xfrm>
        <a:graphic>
          <a:graphicData uri="http://schemas.openxmlformats.org/drawingml/2006/table">
            <a:tbl>
              <a:tblPr/>
              <a:tblGrid>
                <a:gridCol w="1412875"/>
                <a:gridCol w="1374775"/>
                <a:gridCol w="1374775"/>
              </a:tblGrid>
              <a:tr h="3413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sl-SI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sl-SI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Parametri</a:t>
                      </a:r>
                      <a:endParaRPr kumimoji="0" lang="sl-SI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Stanje pre uređenja zemljišne teritorije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Stanje posle uređenja zemljišne teritorije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parcela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Prosečna površina parcela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14 214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58 970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Parcela sa maksimalnom površinom</a:t>
                      </a:r>
                      <a:endParaRPr kumimoji="0" lang="sl-SI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352 843 m</a:t>
                      </a:r>
                      <a:r>
                        <a:rPr kumimoji="0" lang="sl-SI" altLang="en-US" sz="1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820 405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Parcela sa minimalnom površinom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iskaza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Prosečna površina po iskazu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151 747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153 561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Iskaz sa maksimalnom površinom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18 339 921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18 079 156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Iskaz sa minimalnom površinom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1 314 m</a:t>
                      </a:r>
                      <a:r>
                        <a:rPr kumimoji="0" lang="sl-SI" altLang="en-US" sz="1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parcela koje imaju 3 strane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parcela koje imaju 4 strane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870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parcela koje imaju 5 strana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Broj parcela čiji je odnos minimalne i maksimalne stranice odgovarajući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  <a:endParaRPr kumimoji="0" lang="sl-SI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sl-SI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985" marR="599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511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1603375"/>
            <a:ext cx="4564062" cy="44910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12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538" y="4648200"/>
            <a:ext cx="1625600" cy="1592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12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4633913"/>
            <a:ext cx="1525587" cy="1604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4" y="919163"/>
            <a:ext cx="8099425" cy="365125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buSzTx/>
              <a:buNone/>
            </a:pPr>
            <a:r>
              <a:rPr lang="x-none" sz="1400" dirty="0" smtClean="0"/>
              <a:t>Analiza mogućnosti softvera za 3</a:t>
            </a:r>
            <a:r>
              <a:rPr lang="en-US" sz="1400" dirty="0" smtClean="0"/>
              <a:t>D</a:t>
            </a:r>
            <a:r>
              <a:rPr lang="x-none" sz="1400" dirty="0" smtClean="0"/>
              <a:t> vizuelizaciju prostornih podataka (</a:t>
            </a:r>
            <a:r>
              <a:rPr lang="sl-SI" altLang="en-US" sz="1400" dirty="0" smtClean="0"/>
              <a:t>Nevena Glogovac)</a:t>
            </a:r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  <p:pic>
        <p:nvPicPr>
          <p:cNvPr id="10" name="Picture 9" descr="http://eternix.co.il/wp-content/uploads/glob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199" y="1031874"/>
            <a:ext cx="3419476" cy="336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Dell Inspiron N5110\Desktop\Untitled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81238" y="-157162"/>
            <a:ext cx="4038601" cy="770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114675"/>
            <a:ext cx="5943600" cy="29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Dell Inspiron N5110\Desktop\PRAKTICNI GEO\Untitled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73933" y="2353866"/>
            <a:ext cx="1828803" cy="6061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752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4" y="919163"/>
            <a:ext cx="8099425" cy="52863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1313" lvl="1" indent="1588">
              <a:buSzTx/>
              <a:buNone/>
            </a:pPr>
            <a:r>
              <a:rPr lang="x-none" sz="1400" dirty="0" smtClean="0"/>
              <a:t>Model podataka digitalnog katastarskog plana u softverskom okruženju GIS desktop softvera Geomedia (Goran Gojić</a:t>
            </a:r>
            <a:r>
              <a:rPr lang="sl-SI" altLang="en-US" sz="1400" dirty="0" smtClean="0"/>
              <a:t>)</a:t>
            </a:r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3827599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181600" y="1600200"/>
          <a:ext cx="3761741" cy="4133101"/>
        </p:xfrm>
        <a:graphic>
          <a:graphicData uri="http://schemas.openxmlformats.org/drawingml/2006/table">
            <a:tbl>
              <a:tblPr/>
              <a:tblGrid>
                <a:gridCol w="1114692"/>
                <a:gridCol w="1650055"/>
                <a:gridCol w="996994"/>
              </a:tblGrid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i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Feature</a:t>
                      </a:r>
                      <a:endParaRPr lang="en-US" sz="105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Cambria" pitchFamily="18" charset="0"/>
                          <a:ea typeface="Times New Roman"/>
                          <a:cs typeface="Times New Roman"/>
                        </a:rPr>
                        <a:t>Topološko pravilo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i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Feature</a:t>
                      </a:r>
                      <a:endParaRPr lang="en-US" sz="105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End Point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TACKA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Have Dangles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Intersect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POMOCNALINIJA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End Point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TACKA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POMOCNALINIJA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Intersect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DEOPARCELE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 err="1">
                          <a:latin typeface="Cambria" pitchFamily="18" charset="0"/>
                          <a:ea typeface="Times New Roman"/>
                          <a:cs typeface="Times New Roman"/>
                        </a:rPr>
                        <a:t>Boundery</a:t>
                      </a: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DEOPARCELE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PARCELA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DEOPARCELE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Overlap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PARCELA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 err="1">
                          <a:latin typeface="Cambria" pitchFamily="18" charset="0"/>
                          <a:ea typeface="Times New Roman"/>
                          <a:cs typeface="Times New Roman"/>
                        </a:rPr>
                        <a:t>Boundery</a:t>
                      </a: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PARCELA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Overlap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RAZMERA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 err="1">
                          <a:latin typeface="Cambria" pitchFamily="18" charset="0"/>
                          <a:ea typeface="Times New Roman"/>
                          <a:cs typeface="Times New Roman"/>
                        </a:rPr>
                        <a:t>Boundery</a:t>
                      </a: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RAZMERA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Be Covered By Feature Class Of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PARCELA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RAZMERA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Overlap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KO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 dirty="0" err="1">
                          <a:latin typeface="Cambria" pitchFamily="18" charset="0"/>
                          <a:ea typeface="Times New Roman"/>
                          <a:cs typeface="Times New Roman"/>
                        </a:rPr>
                        <a:t>Boundery</a:t>
                      </a:r>
                      <a:r>
                        <a:rPr lang="en-US" sz="900" b="1" i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 Must Be Covered By</a:t>
                      </a: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KO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Be Covered By Feature Class Of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PARCELA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KO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Be Covered By Feature Class Of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RAZMERA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KO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Overlap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KO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Be Covered By Feature Class Of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STATKRUG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Must Not Overlap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GRANICNALINIJA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latin typeface="Cambria" pitchFamily="18" charset="0"/>
                          <a:ea typeface="Times New Roman"/>
                          <a:cs typeface="Times New Roman"/>
                        </a:rPr>
                        <a:t>STATKRUG</a:t>
                      </a:r>
                    </a:p>
                  </a:txBody>
                  <a:tcPr marL="49460" marR="4946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i="1">
                          <a:latin typeface="Cambria" pitchFamily="18" charset="0"/>
                          <a:ea typeface="Times New Roman"/>
                          <a:cs typeface="Times New Roman"/>
                        </a:rPr>
                        <a:t>Boundery Must Be Covered By</a:t>
                      </a:r>
                      <a:endParaRPr lang="en-US" sz="90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STATKRUG</a:t>
                      </a:r>
                    </a:p>
                  </a:txBody>
                  <a:tcPr marL="49460" marR="494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4735002" cy="360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505200"/>
            <a:ext cx="4658491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05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3"/>
          <a:srcRect l="3236" r="5547"/>
          <a:stretch/>
        </p:blipFill>
        <p:spPr>
          <a:xfrm>
            <a:off x="5562600" y="3448050"/>
            <a:ext cx="3440624" cy="27051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3429001" y="1905000"/>
            <a:ext cx="5029200" cy="116268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1174" y="919163"/>
            <a:ext cx="8099425" cy="52863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1313" lvl="1" indent="1588">
              <a:buSzTx/>
              <a:buNone/>
            </a:pPr>
            <a:r>
              <a:rPr lang="x-none" sz="1400" dirty="0" smtClean="0"/>
              <a:t>Konverzija </a:t>
            </a:r>
            <a:r>
              <a:rPr lang="x-none" sz="1400" dirty="0"/>
              <a:t>sadržaja </a:t>
            </a:r>
            <a:r>
              <a:rPr lang="x-none" sz="1400" dirty="0" smtClean="0"/>
              <a:t>Digitalnog </a:t>
            </a:r>
            <a:r>
              <a:rPr lang="x-none" sz="1400" dirty="0"/>
              <a:t>katastarskog plana iz </a:t>
            </a:r>
            <a:r>
              <a:rPr lang="x-none" sz="1400" dirty="0" smtClean="0"/>
              <a:t>Microsoft SQL </a:t>
            </a:r>
            <a:r>
              <a:rPr lang="x-none" sz="1400" dirty="0"/>
              <a:t>server baze podataka korišćen</a:t>
            </a:r>
            <a:r>
              <a:rPr lang="sr-Cyrl-BA" sz="1400" dirty="0"/>
              <a:t>ј</a:t>
            </a:r>
            <a:r>
              <a:rPr lang="x-none" sz="1400" dirty="0"/>
              <a:t>em </a:t>
            </a:r>
            <a:r>
              <a:rPr lang="x-none" sz="1400" dirty="0" smtClean="0"/>
              <a:t>GML-a (Aleksandar Milutinović</a:t>
            </a:r>
            <a:r>
              <a:rPr lang="sl-SI" altLang="en-US" sz="1400" dirty="0" smtClean="0"/>
              <a:t>)</a:t>
            </a:r>
          </a:p>
          <a:p>
            <a:pPr>
              <a:spcBef>
                <a:spcPts val="300"/>
              </a:spcBef>
            </a:pPr>
            <a:endParaRPr lang="sl-SI" altLang="en-US" sz="1100" dirty="0" smtClean="0"/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Microsoft SQL Server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T-SQL</a:t>
            </a:r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Altova XMLSpy</a:t>
            </a:r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Altova </a:t>
            </a:r>
            <a:r>
              <a:rPr lang="sl-SI" altLang="en-US" sz="1100" dirty="0"/>
              <a:t>MapForce </a:t>
            </a:r>
            <a:endParaRPr lang="sl-SI" altLang="en-US" sz="1100" dirty="0" smtClean="0"/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Safe Software FME Desktop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FME Workbench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FME </a:t>
            </a:r>
            <a:r>
              <a:rPr lang="sl-SI" altLang="en-US" sz="1050" dirty="0"/>
              <a:t>Data </a:t>
            </a:r>
            <a:r>
              <a:rPr lang="sl-SI" altLang="en-US" sz="1050" dirty="0" smtClean="0"/>
              <a:t>Inspector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FME </a:t>
            </a:r>
            <a:r>
              <a:rPr lang="sl-SI" altLang="en-US" sz="1050" dirty="0"/>
              <a:t>Quick </a:t>
            </a:r>
            <a:r>
              <a:rPr lang="sl-SI" altLang="en-US" sz="1050" dirty="0" smtClean="0"/>
              <a:t>Translator</a:t>
            </a:r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Java programming</a:t>
            </a:r>
          </a:p>
        </p:txBody>
      </p:sp>
      <p:pic>
        <p:nvPicPr>
          <p:cNvPr id="175106" name="Picture 2" descr="data conversi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2" t="2630" r="15206" b="15048"/>
          <a:stretch/>
        </p:blipFill>
        <p:spPr bwMode="auto">
          <a:xfrm>
            <a:off x="152400" y="3902102"/>
            <a:ext cx="2256295" cy="234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/>
          <p:nvPr/>
        </p:nvPicPr>
        <p:blipFill>
          <a:blip r:embed="rId6"/>
          <a:stretch>
            <a:fillRect/>
          </a:stretch>
        </p:blipFill>
        <p:spPr>
          <a:xfrm>
            <a:off x="2438400" y="3276600"/>
            <a:ext cx="31242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5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47" b="21415"/>
          <a:stretch/>
        </p:blipFill>
        <p:spPr bwMode="auto">
          <a:xfrm>
            <a:off x="335340" y="1842160"/>
            <a:ext cx="5608260" cy="448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11174" y="919163"/>
            <a:ext cx="8099425" cy="52863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378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1313" lvl="1" indent="1588">
              <a:buSzTx/>
              <a:buNone/>
            </a:pPr>
            <a:r>
              <a:rPr lang="x-none" sz="1400" dirty="0"/>
              <a:t>Arhiviranje promena nad podacima </a:t>
            </a:r>
            <a:r>
              <a:rPr lang="x-none" sz="1400" dirty="0" smtClean="0"/>
              <a:t>Digitalnog </a:t>
            </a:r>
            <a:r>
              <a:rPr lang="x-none" sz="1400" dirty="0"/>
              <a:t>katastarskog plana u </a:t>
            </a:r>
            <a:r>
              <a:rPr lang="x-none" sz="1400" dirty="0" smtClean="0"/>
              <a:t>Microsoft SQL Server </a:t>
            </a:r>
            <a:r>
              <a:rPr lang="x-none" sz="1400" dirty="0"/>
              <a:t>bazi </a:t>
            </a:r>
            <a:r>
              <a:rPr lang="x-none" sz="1400" dirty="0" smtClean="0"/>
              <a:t>podataka (Stefan Milutinović</a:t>
            </a:r>
            <a:r>
              <a:rPr lang="sl-SI" altLang="en-US" sz="1400" dirty="0" smtClean="0"/>
              <a:t>)</a:t>
            </a:r>
          </a:p>
          <a:p>
            <a:pPr>
              <a:spcBef>
                <a:spcPts val="300"/>
              </a:spcBef>
            </a:pPr>
            <a:endParaRPr lang="sl-SI" altLang="en-US" sz="1100" dirty="0" smtClean="0"/>
          </a:p>
          <a:p>
            <a:pPr>
              <a:spcBef>
                <a:spcPts val="300"/>
              </a:spcBef>
            </a:pPr>
            <a:r>
              <a:rPr lang="sl-SI" altLang="en-US" sz="1100" dirty="0" smtClean="0"/>
              <a:t>Microsoft SQL Server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T-SQL</a:t>
            </a:r>
          </a:p>
          <a:p>
            <a:pPr lvl="1">
              <a:spcBef>
                <a:spcPts val="300"/>
              </a:spcBef>
            </a:pPr>
            <a:r>
              <a:rPr lang="sl-SI" altLang="en-US" sz="1050" dirty="0" smtClean="0"/>
              <a:t>Visual C#</a:t>
            </a:r>
          </a:p>
        </p:txBody>
      </p:sp>
      <p:pic>
        <p:nvPicPr>
          <p:cNvPr id="17613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t="24167" r="47292" b="23834"/>
          <a:stretch/>
        </p:blipFill>
        <p:spPr bwMode="auto">
          <a:xfrm>
            <a:off x="3505200" y="3448050"/>
            <a:ext cx="3026568" cy="2343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"/>
          <a:stretch/>
        </p:blipFill>
        <p:spPr>
          <a:xfrm>
            <a:off x="4976813" y="1600200"/>
            <a:ext cx="3862387" cy="2514601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97085"/>
              </p:ext>
            </p:extLst>
          </p:nvPr>
        </p:nvGraphicFramePr>
        <p:xfrm>
          <a:off x="5181600" y="4953000"/>
          <a:ext cx="3824227" cy="1173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7344"/>
                <a:gridCol w="166688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 smtClean="0">
                          <a:effectLst/>
                        </a:rPr>
                        <a:t>Attribute Name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Type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Date_created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datetime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Previously_archived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nvarchar(1)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Created_by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nvarchar(50)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Valid_to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datetime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Archive_ID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int ( PRIMARY KEY)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050" dirty="0" smtClean="0">
                          <a:effectLst/>
                        </a:rPr>
                        <a:t>Archive_reason</a:t>
                      </a:r>
                      <a:endParaRPr lang="en-US" sz="10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nvarchar(1)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48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 rotWithShape="1">
          <a:blip r:embed="rId3"/>
          <a:srcRect r="23528"/>
          <a:stretch/>
        </p:blipFill>
        <p:spPr>
          <a:xfrm>
            <a:off x="4555840" y="2810510"/>
            <a:ext cx="4404360" cy="336169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1175" y="919163"/>
            <a:ext cx="7413626" cy="52863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011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Praktični radovi iz geoinformatike</a:t>
            </a:r>
          </a:p>
        </p:txBody>
      </p:sp>
      <p:sp>
        <p:nvSpPr>
          <p:cNvPr id="43012" name="Content Placeholder 3"/>
          <p:cNvSpPr>
            <a:spLocks noGrp="1"/>
          </p:cNvSpPr>
          <p:nvPr>
            <p:ph idx="1"/>
          </p:nvPr>
        </p:nvSpPr>
        <p:spPr bwMode="auto">
          <a:xfrm>
            <a:off x="77788" y="1524000"/>
            <a:ext cx="4799012" cy="464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0188" lvl="1" indent="-119063">
              <a:buSzTx/>
            </a:pPr>
            <a:r>
              <a:rPr lang="sl-SI" altLang="en-US" sz="1100" dirty="0" smtClean="0"/>
              <a:t>Funkcija preklapanja </a:t>
            </a:r>
            <a:r>
              <a:rPr lang="sl-SI" altLang="en-US" sz="1100" dirty="0"/>
              <a:t>sloja procembenih razreda i sloja parcela a zatim računanje delova svake parcele pod različitim procembenim razredima i vrednost svake parcele na osnovu priloženih koeficijenata za procembene </a:t>
            </a:r>
            <a:r>
              <a:rPr lang="sl-SI" altLang="en-US" sz="1100" dirty="0" smtClean="0"/>
              <a:t>razrede </a:t>
            </a:r>
          </a:p>
          <a:p>
            <a:pPr marL="230188" lvl="1" indent="-119063">
              <a:buSzTx/>
            </a:pPr>
            <a:r>
              <a:rPr lang="sl-SI" altLang="en-US" sz="1100" dirty="0" smtClean="0"/>
              <a:t>Funkciju </a:t>
            </a:r>
            <a:r>
              <a:rPr lang="sl-SI" altLang="en-US" sz="1100" dirty="0"/>
              <a:t>integrisati u sistem menija softvera Quantum </a:t>
            </a:r>
            <a:r>
              <a:rPr lang="sl-SI" altLang="en-US" sz="1100" dirty="0" smtClean="0"/>
              <a:t>GIS </a:t>
            </a:r>
          </a:p>
          <a:p>
            <a:pPr marL="230188" lvl="1" indent="-119063">
              <a:buSzTx/>
            </a:pPr>
            <a:r>
              <a:rPr lang="sl-SI" altLang="en-US" sz="1100" dirty="0" smtClean="0"/>
              <a:t>Obezbediti </a:t>
            </a:r>
            <a:r>
              <a:rPr lang="sl-SI" altLang="en-US" sz="1100" dirty="0"/>
              <a:t>kroz korisnički interfejs </a:t>
            </a:r>
            <a:r>
              <a:rPr lang="sl-SI" altLang="en-US" sz="1100" dirty="0" smtClean="0"/>
              <a:t>za unos parametara</a:t>
            </a:r>
          </a:p>
          <a:p>
            <a:pPr marL="401638" lvl="4" indent="-119063"/>
            <a:r>
              <a:rPr lang="sl-SI" altLang="en-US" dirty="0" smtClean="0"/>
              <a:t>izbor </a:t>
            </a:r>
            <a:r>
              <a:rPr lang="sl-SI" altLang="en-US" dirty="0"/>
              <a:t>sloja procembenih </a:t>
            </a:r>
            <a:r>
              <a:rPr lang="sl-SI" altLang="en-US" dirty="0" smtClean="0"/>
              <a:t>razreda </a:t>
            </a:r>
          </a:p>
          <a:p>
            <a:pPr marL="401638" lvl="4" indent="-119063"/>
            <a:r>
              <a:rPr lang="sl-SI" altLang="en-US" dirty="0" smtClean="0"/>
              <a:t>izbor </a:t>
            </a:r>
            <a:r>
              <a:rPr lang="sl-SI" altLang="en-US" dirty="0"/>
              <a:t>sloja sa </a:t>
            </a:r>
            <a:r>
              <a:rPr lang="sl-SI" altLang="en-US" dirty="0" smtClean="0"/>
              <a:t>parcelama </a:t>
            </a:r>
          </a:p>
          <a:p>
            <a:pPr marL="401638" lvl="4" indent="-119063"/>
            <a:r>
              <a:rPr lang="sl-SI" altLang="en-US" dirty="0" smtClean="0"/>
              <a:t>zadavanje </a:t>
            </a:r>
            <a:r>
              <a:rPr lang="sl-SI" altLang="en-US" dirty="0"/>
              <a:t>datoteke sa vrednostima koeficijenata procembenih </a:t>
            </a:r>
            <a:r>
              <a:rPr lang="sl-SI" altLang="en-US" dirty="0" smtClean="0"/>
              <a:t>razreda </a:t>
            </a:r>
          </a:p>
          <a:p>
            <a:pPr marL="401638" lvl="4" indent="-119063"/>
            <a:r>
              <a:rPr lang="sl-SI" altLang="en-US" dirty="0" smtClean="0"/>
              <a:t>sloja </a:t>
            </a:r>
            <a:r>
              <a:rPr lang="sl-SI" altLang="en-US" dirty="0"/>
              <a:t>i tabele sa rezultatima rada </a:t>
            </a:r>
            <a:r>
              <a:rPr lang="sl-SI" altLang="en-US" dirty="0" smtClean="0"/>
              <a:t>funkcije</a:t>
            </a:r>
            <a:endParaRPr lang="sl-SI" altLang="en-US" dirty="0"/>
          </a:p>
          <a:p>
            <a:pPr marL="341313" lvl="1" indent="1588">
              <a:buSzTx/>
              <a:buNone/>
            </a:pPr>
            <a:endParaRPr lang="sl-SI" altLang="en-US" sz="1400" dirty="0" smtClean="0"/>
          </a:p>
        </p:txBody>
      </p:sp>
      <p:pic>
        <p:nvPicPr>
          <p:cNvPr id="17613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41500" r="12812" b="19167"/>
          <a:stretch/>
        </p:blipFill>
        <p:spPr bwMode="auto">
          <a:xfrm>
            <a:off x="27708" y="4191000"/>
            <a:ext cx="454584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75" y="1524000"/>
            <a:ext cx="3032125" cy="2857500"/>
          </a:xfrm>
          <a:prstGeom prst="rect">
            <a:avLst/>
          </a:prstGeom>
        </p:spPr>
      </p:pic>
      <p:sp>
        <p:nvSpPr>
          <p:cNvPr id="17" name="Content Placeholder 3"/>
          <p:cNvSpPr txBox="1">
            <a:spLocks/>
          </p:cNvSpPr>
          <p:nvPr/>
        </p:nvSpPr>
        <p:spPr bwMode="auto">
          <a:xfrm>
            <a:off x="153989" y="946150"/>
            <a:ext cx="7847012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ts val="1800"/>
              </a:spcBef>
              <a:spcAft>
                <a:spcPts val="100"/>
              </a:spcAft>
              <a:buClr>
                <a:schemeClr val="accent2"/>
              </a:buClr>
              <a:buFont typeface="Wingdings" pitchFamily="2" charset="2"/>
              <a:buChar char="v"/>
              <a:defRPr sz="14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rtl="0" eaLnBrk="0" fontAlgn="base" hangingPunct="0">
              <a:spcBef>
                <a:spcPts val="400"/>
              </a:spcBef>
              <a:spcAft>
                <a:spcPts val="100"/>
              </a:spcAft>
              <a:buClr>
                <a:schemeClr val="accent2"/>
              </a:buClr>
              <a:buSzPct val="100000"/>
              <a:buFont typeface="Verdana" pitchFamily="34" charset="0"/>
              <a:buChar char="●"/>
              <a:defRPr sz="1200" i="1">
                <a:solidFill>
                  <a:schemeClr val="tx1"/>
                </a:solidFill>
                <a:latin typeface="+mn-lt"/>
                <a:cs typeface="+mn-cs"/>
              </a:defRPr>
            </a:lvl2pPr>
            <a:lvl3pPr marL="742950" indent="-171450" algn="l" rtl="0" eaLnBrk="0" fontAlgn="base" hangingPunct="0">
              <a:spcBef>
                <a:spcPts val="300"/>
              </a:spcBef>
              <a:spcAft>
                <a:spcPts val="100"/>
              </a:spcAft>
              <a:buClr>
                <a:schemeClr val="accent2"/>
              </a:buClr>
              <a:buFont typeface="Verdana" pitchFamily="34" charset="0"/>
              <a:buChar char="●"/>
              <a:defRPr sz="1200" i="1">
                <a:solidFill>
                  <a:schemeClr val="tx1"/>
                </a:solidFill>
                <a:latin typeface="+mn-lt"/>
                <a:cs typeface="+mn-cs"/>
              </a:defRPr>
            </a:lvl3pPr>
            <a:lvl4pPr marL="971550" indent="-171450" algn="l" rtl="0" eaLnBrk="0" fontAlgn="base" hangingPunct="0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 sz="1100" i="1">
                <a:solidFill>
                  <a:schemeClr val="tx1"/>
                </a:solidFill>
                <a:latin typeface="+mn-lt"/>
                <a:cs typeface="+mn-cs"/>
              </a:defRPr>
            </a:lvl4pPr>
            <a:lvl5pPr marL="1143000" indent="-171450" algn="l" rtl="0" eaLnBrk="0" fontAlgn="base" hangingPunct="0">
              <a:spcBef>
                <a:spcPts val="300"/>
              </a:spcBef>
              <a:spcAft>
                <a:spcPts val="100"/>
              </a:spcAft>
              <a:buClr>
                <a:srgbClr val="002060"/>
              </a:buClr>
              <a:buFont typeface="Verdana" pitchFamily="34" charset="0"/>
              <a:buChar char="●"/>
              <a:defRPr sz="1100" i="1">
                <a:solidFill>
                  <a:schemeClr val="tx1"/>
                </a:solidFill>
                <a:latin typeface="+mn-lt"/>
                <a:cs typeface="+mn-cs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1313" lvl="1" indent="1588">
              <a:buSzTx/>
              <a:buNone/>
            </a:pPr>
            <a:r>
              <a:rPr lang="x-none" sz="1400" dirty="0"/>
              <a:t>Razvoj novih softverskih funkcija u GIS softveru QGIS korišćenjem Python jezika (Nemanja Paunić</a:t>
            </a:r>
            <a:r>
              <a:rPr lang="sl-SI" altLang="en-US" sz="1400" dirty="0" smtClean="0"/>
              <a:t>)</a:t>
            </a:r>
            <a:endParaRPr lang="sl-SI" altLang="en-US" sz="1400" dirty="0"/>
          </a:p>
        </p:txBody>
      </p:sp>
      <p:pic>
        <p:nvPicPr>
          <p:cNvPr id="18" name="Picture 17"/>
          <p:cNvPicPr/>
          <p:nvPr/>
        </p:nvPicPr>
        <p:blipFill>
          <a:blip r:embed="rId6"/>
          <a:stretch>
            <a:fillRect/>
          </a:stretch>
        </p:blipFill>
        <p:spPr>
          <a:xfrm>
            <a:off x="6328410" y="3810000"/>
            <a:ext cx="2724150" cy="24809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/>
          <p:cNvPicPr/>
          <p:nvPr/>
        </p:nvPicPr>
        <p:blipFill>
          <a:blip r:embed="rId7"/>
          <a:stretch>
            <a:fillRect/>
          </a:stretch>
        </p:blipFill>
        <p:spPr>
          <a:xfrm>
            <a:off x="1066800" y="5654039"/>
            <a:ext cx="4314825" cy="6572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4706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7625221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vi-VN" altLang="en-US" sz="1400" dirty="0"/>
              <a:t>Model podataka Digitalnog katastarskog plana u softverskom okruženju </a:t>
            </a:r>
            <a:r>
              <a:rPr lang="vi-VN" altLang="en-US" sz="1400" dirty="0" smtClean="0"/>
              <a:t>Manifold</a:t>
            </a:r>
            <a:endParaRPr lang="x-none" altLang="en-US" sz="1400" dirty="0" smtClean="0"/>
          </a:p>
          <a:p>
            <a:pPr marL="342900" lvl="1" indent="0">
              <a:buSzTx/>
              <a:buNone/>
            </a:pPr>
            <a:r>
              <a:rPr lang="sl-SI" altLang="en-US" sz="1400" dirty="0" smtClean="0"/>
              <a:t>(Milan Gagulić)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5"/>
          <a:stretch>
            <a:fillRect/>
          </a:stretch>
        </p:blipFill>
        <p:spPr bwMode="auto">
          <a:xfrm>
            <a:off x="251520" y="1628800"/>
            <a:ext cx="56292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6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33463"/>
            <a:ext cx="1620180" cy="10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68" name="Picture 7" descr="topology-factor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5" y="1700808"/>
            <a:ext cx="4434079" cy="452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30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Uvod</a:t>
            </a:r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272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sz="1600" dirty="0" smtClean="0"/>
              <a:t>Može se slobodno reći da je od svih inženjerskih struka, </a:t>
            </a:r>
            <a:r>
              <a:rPr lang="sl-SI" altLang="en-US" sz="1600" b="1" dirty="0" smtClean="0"/>
              <a:t>geodetska struka najtešnje povezana sa organizovanim prikupljanjem i obradom masovne količine prostornih podataka</a:t>
            </a:r>
            <a:r>
              <a:rPr lang="sl-SI" altLang="en-US" sz="1600" dirty="0" smtClean="0"/>
              <a:t> (topografski i katastarski premer, geodetska snimanja za posebne potrebe i isl.)</a:t>
            </a:r>
          </a:p>
          <a:p>
            <a:r>
              <a:rPr lang="sl-SI" altLang="en-US" sz="1600" b="1" dirty="0" smtClean="0"/>
              <a:t>Prostorni podaci koje su geodetski stručnjaci gereracijama prikupljali</a:t>
            </a:r>
            <a:r>
              <a:rPr lang="sl-SI" altLang="en-US" sz="1600" dirty="0" smtClean="0"/>
              <a:t>, a koji su pohranjeni na katastarskim, topografskim i drugim podlogama i registrima i danas predstavljaju najvažniji izvor podataka za formiranje raznih prostornih baza podataka koje </a:t>
            </a:r>
            <a:r>
              <a:rPr lang="sl-SI" altLang="en-US" sz="1600" b="1" dirty="0" smtClean="0"/>
              <a:t>predstavljaju osnovu Nacionalne infrastrukture prostornih podataka – NIPP</a:t>
            </a:r>
            <a:r>
              <a:rPr lang="sl-SI" altLang="en-US" sz="1600" dirty="0" smtClean="0"/>
              <a:t> (National Spatial Data Infrastructure - NSDI)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katastar zemljišta / katastar nekretnina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katastar vodova i podzemnih objekata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adresni registar (registar ulica i kućnih brojeva)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katastarsko/topografski planovi i karte, osnovna državna karta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vojne topografske karte ...</a:t>
            </a:r>
          </a:p>
          <a:p>
            <a:r>
              <a:rPr lang="sl-SI" altLang="en-US" sz="1600" dirty="0" smtClean="0"/>
              <a:t>Ovakva uloga geodetske struke je danas u Srbiji potvrđena i time što je </a:t>
            </a:r>
            <a:r>
              <a:rPr lang="sl-SI" altLang="en-US" sz="1600" b="1" dirty="0" smtClean="0"/>
              <a:t>Republički geodetski zavod određen kao institucija koja treba da vodi poslove na formiranju NIPP-a u Srbiji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19163"/>
            <a:ext cx="6509097" cy="385601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4725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sv-SE" altLang="en-US" sz="1400" dirty="0"/>
              <a:t>Izrada 3D modela naselja korišćenjem ArcGIS </a:t>
            </a:r>
            <a:r>
              <a:rPr lang="sv-SE" altLang="en-US" sz="1400" dirty="0" smtClean="0"/>
              <a:t>softvera</a:t>
            </a:r>
            <a:r>
              <a:rPr lang="x-none" altLang="en-US" sz="1400" dirty="0" smtClean="0"/>
              <a:t> </a:t>
            </a:r>
            <a:r>
              <a:rPr lang="sl-SI" altLang="en-US" sz="1400" dirty="0" smtClean="0"/>
              <a:t>(Nenad Brodić)</a:t>
            </a:r>
          </a:p>
        </p:txBody>
      </p:sp>
      <p:pic>
        <p:nvPicPr>
          <p:cNvPr id="47108" name="Picture 4" descr="ArcMa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376772"/>
            <a:ext cx="5435699" cy="326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 descr="MaxMin Elevat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 bwMode="auto">
          <a:xfrm>
            <a:off x="4427984" y="1492746"/>
            <a:ext cx="455295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 descr="Joi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85392"/>
            <a:ext cx="28575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7" descr="Treee 3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0" y="3195439"/>
            <a:ext cx="4528949" cy="298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09638"/>
            <a:ext cx="7769237" cy="385601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10" descr="D:\Sale\Fax\III godina\6. semestar\Sintezni rad\slike\39.1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9832" y="1556792"/>
            <a:ext cx="5067300" cy="26187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sv-SE" altLang="en-US" sz="1400" dirty="0"/>
              <a:t>3D modeliranje u okruženju softvera Cadcorp 7.1</a:t>
            </a:r>
            <a:r>
              <a:rPr lang="x-none" altLang="en-US" sz="1400" dirty="0" smtClean="0"/>
              <a:t> </a:t>
            </a:r>
            <a:r>
              <a:rPr lang="sl-SI" altLang="en-US" sz="1400" dirty="0" smtClean="0"/>
              <a:t>(Aleksandar Sekulić)</a:t>
            </a:r>
          </a:p>
        </p:txBody>
      </p:sp>
      <p:pic>
        <p:nvPicPr>
          <p:cNvPr id="12" name="Picture 11" descr="D:\Sale\Fax\III godina\6. semestar\Sintezni rad\slike\29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5916" y="3100668"/>
            <a:ext cx="5076825" cy="26301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9" name="Picture 8" descr="D:\Sale\Fax\III godina\6. semestar\Sintezni rad\slike\13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7524" y="1520788"/>
            <a:ext cx="2552700" cy="28949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D:\Sale\Fax\III godina\6. semestar\Sintezni rad\slike\14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9732" y="3433403"/>
            <a:ext cx="2530475" cy="2886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502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511175" y="900113"/>
            <a:ext cx="7733233" cy="385601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1622" name="Picture 6" descr="Karta poroznosti tl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08820"/>
            <a:ext cx="57626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08720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sv-SE" altLang="en-US" sz="1400" dirty="0"/>
              <a:t>Prostorne analize biotopa grada Beograda korišćenjem ArcGIS </a:t>
            </a:r>
            <a:r>
              <a:rPr lang="sv-SE" altLang="en-US" sz="1400" dirty="0" smtClean="0"/>
              <a:t>softvera</a:t>
            </a:r>
            <a:r>
              <a:rPr lang="x-none" altLang="en-US" sz="1400" dirty="0" smtClean="0"/>
              <a:t> </a:t>
            </a:r>
            <a:r>
              <a:rPr lang="sl-SI" altLang="en-US" sz="1400" dirty="0" smtClean="0"/>
              <a:t>(Ana Đuričić)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1376772"/>
            <a:ext cx="3157289" cy="213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2" y="3176972"/>
            <a:ext cx="235267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7"/>
          <a:stretch>
            <a:fillRect/>
          </a:stretch>
        </p:blipFill>
        <p:spPr bwMode="auto">
          <a:xfrm>
            <a:off x="3923928" y="1373721"/>
            <a:ext cx="3141340" cy="246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58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7994" y="1663432"/>
            <a:ext cx="4434532" cy="417149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55"/>
          <a:stretch/>
        </p:blipFill>
        <p:spPr bwMode="auto">
          <a:xfrm>
            <a:off x="5616116" y="1659798"/>
            <a:ext cx="3475323" cy="38214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ounded Rectangle 7"/>
          <p:cNvSpPr/>
          <p:nvPr/>
        </p:nvSpPr>
        <p:spPr>
          <a:xfrm>
            <a:off x="511175" y="909638"/>
            <a:ext cx="6833133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sv-SE" altLang="en-US" sz="1400" dirty="0"/>
              <a:t>Ocena nesigurnosti rezultata DMT analiza korišćenjem GIS softvera </a:t>
            </a:r>
            <a:r>
              <a:rPr lang="sv-SE" altLang="en-US" sz="1400" dirty="0" smtClean="0"/>
              <a:t>Idrisi</a:t>
            </a:r>
            <a:r>
              <a:rPr lang="x-none" altLang="en-US" sz="1400" dirty="0" smtClean="0"/>
              <a:t> </a:t>
            </a:r>
          </a:p>
          <a:p>
            <a:pPr marL="342900" lvl="1" indent="0">
              <a:buSzTx/>
              <a:buNone/>
            </a:pPr>
            <a:r>
              <a:rPr lang="sl-SI" altLang="en-US" sz="1400" dirty="0" smtClean="0"/>
              <a:t>(Stefan Stojković)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13" name="Picture 12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4005064"/>
            <a:ext cx="5354707" cy="22007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" name="Picture 1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68" y="2456892"/>
            <a:ext cx="3383280" cy="3812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06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09638"/>
            <a:ext cx="6833133" cy="385762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vi-VN" altLang="en-US" sz="1400" dirty="0"/>
              <a:t>Unapređenje sadržaja geoportala opštine </a:t>
            </a:r>
            <a:r>
              <a:rPr lang="vi-VN" altLang="en-US" sz="1400" dirty="0" smtClean="0"/>
              <a:t>Pirot</a:t>
            </a:r>
            <a:r>
              <a:rPr lang="x-none" altLang="en-US" sz="1400" dirty="0" smtClean="0"/>
              <a:t> </a:t>
            </a:r>
            <a:r>
              <a:rPr lang="sl-SI" altLang="en-US" sz="1400" dirty="0" smtClean="0"/>
              <a:t>(Nemanja Stančić)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9" name="Picture 8"/>
          <p:cNvPicPr>
            <a:picLocks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76200" y="1371600"/>
            <a:ext cx="6991804" cy="3312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75956" y="1694785"/>
            <a:ext cx="4680520" cy="23014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455876" y="3717032"/>
            <a:ext cx="5213984" cy="2428240"/>
            <a:chOff x="0" y="0"/>
            <a:chExt cx="5214442" cy="242824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0" y="0"/>
              <a:ext cx="2596515" cy="24282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40787" y="65836"/>
              <a:ext cx="2573655" cy="2143125"/>
            </a:xfrm>
            <a:prstGeom prst="rect">
              <a:avLst/>
            </a:prstGeom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9664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" y="1600200"/>
            <a:ext cx="5760720" cy="392049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1175" y="909638"/>
            <a:ext cx="7185025" cy="614362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8836025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vi-VN" altLang="en-US" sz="1400" dirty="0" smtClean="0"/>
              <a:t>3</a:t>
            </a:r>
            <a:r>
              <a:rPr lang="x-none" altLang="en-US" sz="1400" dirty="0" smtClean="0"/>
              <a:t>D</a:t>
            </a:r>
            <a:r>
              <a:rPr lang="vi-VN" altLang="en-US" sz="1400" dirty="0" smtClean="0"/>
              <a:t> analiza i vizuelizacija prostornih podataka korišćen</a:t>
            </a:r>
            <a:r>
              <a:rPr lang="sr-Cyrl-BA" altLang="en-US" sz="1400" dirty="0" smtClean="0"/>
              <a:t>ј</a:t>
            </a:r>
            <a:r>
              <a:rPr lang="vi-VN" altLang="en-US" sz="1400" dirty="0" smtClean="0"/>
              <a:t>em softvera </a:t>
            </a:r>
            <a:r>
              <a:rPr lang="x-none" altLang="en-US" sz="1400" dirty="0" smtClean="0"/>
              <a:t>G</a:t>
            </a:r>
            <a:r>
              <a:rPr lang="vi-VN" altLang="en-US" sz="1400" dirty="0" smtClean="0"/>
              <a:t>eoweb3d</a:t>
            </a:r>
            <a:endParaRPr lang="x-none" altLang="en-US" sz="1400" dirty="0"/>
          </a:p>
          <a:p>
            <a:pPr marL="342900" lvl="1" indent="0">
              <a:buSzTx/>
              <a:buNone/>
            </a:pPr>
            <a:r>
              <a:rPr lang="sl-SI" altLang="en-US" sz="1400" dirty="0" smtClean="0"/>
              <a:t>(Nevena Glogovac)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13" name="Pictur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50" y="5638800"/>
            <a:ext cx="2286000" cy="609600"/>
          </a:xfrm>
          <a:prstGeom prst="rect">
            <a:avLst/>
          </a:prstGeom>
          <a:noFill/>
        </p:spPr>
      </p:pic>
      <p:pic>
        <p:nvPicPr>
          <p:cNvPr id="14" name="Picture 13"/>
          <p:cNvPicPr/>
          <p:nvPr/>
        </p:nvPicPr>
        <p:blipFill>
          <a:blip r:embed="rId5"/>
          <a:stretch>
            <a:fillRect/>
          </a:stretch>
        </p:blipFill>
        <p:spPr>
          <a:xfrm>
            <a:off x="5562600" y="4295140"/>
            <a:ext cx="3371850" cy="195326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5" name="Picture 14"/>
          <p:cNvPicPr/>
          <p:nvPr/>
        </p:nvPicPr>
        <p:blipFill>
          <a:blip r:embed="rId6"/>
          <a:stretch>
            <a:fillRect/>
          </a:stretch>
        </p:blipFill>
        <p:spPr>
          <a:xfrm>
            <a:off x="2971800" y="4543425"/>
            <a:ext cx="2438400" cy="170497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8" name="Picture 17"/>
          <p:cNvPicPr/>
          <p:nvPr/>
        </p:nvPicPr>
        <p:blipFill>
          <a:blip r:embed="rId7"/>
          <a:stretch>
            <a:fillRect/>
          </a:stretch>
        </p:blipFill>
        <p:spPr>
          <a:xfrm>
            <a:off x="5886450" y="1514958"/>
            <a:ext cx="3048000" cy="267604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9" name="Picture 1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600200"/>
            <a:ext cx="3738563" cy="16716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76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09638"/>
            <a:ext cx="7185025" cy="614362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7724329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altLang="en-US" sz="1400" dirty="0" smtClean="0"/>
              <a:t>A</a:t>
            </a:r>
            <a:r>
              <a:rPr lang="vi-VN" altLang="en-US" sz="1400" dirty="0" smtClean="0"/>
              <a:t>naliza </a:t>
            </a:r>
            <a:r>
              <a:rPr lang="vi-VN" altLang="en-US" sz="1400" dirty="0"/>
              <a:t>efikasnosti digitalizacije postojećih podloga korišćen</a:t>
            </a:r>
            <a:r>
              <a:rPr lang="sr-Cyrl-BA" altLang="en-US" sz="1400" dirty="0"/>
              <a:t>ј</a:t>
            </a:r>
            <a:r>
              <a:rPr lang="vi-VN" altLang="en-US" sz="1400" dirty="0"/>
              <a:t>em softverskih alata </a:t>
            </a:r>
            <a:r>
              <a:rPr lang="vi-VN" altLang="en-US" sz="1400" dirty="0" smtClean="0"/>
              <a:t>“</a:t>
            </a:r>
            <a:r>
              <a:rPr lang="x-none" altLang="en-US" sz="1400" dirty="0" smtClean="0"/>
              <a:t>R</a:t>
            </a:r>
            <a:r>
              <a:rPr lang="vi-VN" altLang="en-US" sz="1400" dirty="0" smtClean="0"/>
              <a:t>2</a:t>
            </a:r>
            <a:r>
              <a:rPr lang="x-none" altLang="en-US" sz="1400" dirty="0" smtClean="0"/>
              <a:t>V</a:t>
            </a:r>
            <a:r>
              <a:rPr lang="vi-VN" altLang="en-US" sz="1400" dirty="0" smtClean="0"/>
              <a:t>” </a:t>
            </a:r>
            <a:r>
              <a:rPr lang="vi-VN" altLang="en-US" sz="1400" dirty="0"/>
              <a:t>i </a:t>
            </a:r>
            <a:r>
              <a:rPr lang="vi-VN" altLang="en-US" sz="1400" dirty="0" smtClean="0"/>
              <a:t>“</a:t>
            </a:r>
            <a:r>
              <a:rPr lang="x-none" altLang="en-US" sz="1400" dirty="0" smtClean="0"/>
              <a:t>M</a:t>
            </a:r>
            <a:r>
              <a:rPr lang="vi-VN" altLang="en-US" sz="1400" dirty="0" smtClean="0"/>
              <a:t>ap</a:t>
            </a:r>
            <a:r>
              <a:rPr lang="x-none" altLang="en-US" sz="1400" dirty="0" smtClean="0"/>
              <a:t>S</a:t>
            </a:r>
            <a:r>
              <a:rPr lang="vi-VN" altLang="en-US" sz="1400" dirty="0" smtClean="0"/>
              <a:t>oft”</a:t>
            </a:r>
            <a:r>
              <a:rPr lang="x-none" altLang="en-US" sz="1400" dirty="0" smtClean="0"/>
              <a:t> </a:t>
            </a:r>
            <a:r>
              <a:rPr lang="sl-SI" altLang="en-US" sz="1400" dirty="0" smtClean="0"/>
              <a:t>(Sara Samardžić)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11" name="Picture 10" descr="ColorTabl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5010150" cy="3742690"/>
          </a:xfrm>
          <a:prstGeom prst="rect">
            <a:avLst/>
          </a:prstGeom>
        </p:spPr>
      </p:pic>
      <p:pic>
        <p:nvPicPr>
          <p:cNvPr id="12" name="Picture 11" descr="bw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2750" y="3124200"/>
            <a:ext cx="4387850" cy="23679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spoj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6515" y="3962400"/>
            <a:ext cx="4845685" cy="2324100"/>
          </a:xfrm>
          <a:prstGeom prst="rect">
            <a:avLst/>
          </a:prstGeom>
        </p:spPr>
      </p:pic>
      <p:pic>
        <p:nvPicPr>
          <p:cNvPr id="17715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7" t="13334" r="23125" b="4833"/>
          <a:stretch/>
        </p:blipFill>
        <p:spPr bwMode="auto">
          <a:xfrm>
            <a:off x="5257800" y="2602806"/>
            <a:ext cx="3848746" cy="36836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7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0140" y="2744470"/>
            <a:ext cx="5483860" cy="358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511175" y="909638"/>
            <a:ext cx="7413625" cy="614362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200471" y="944725"/>
            <a:ext cx="7724329" cy="53798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altLang="en-US" sz="1400" dirty="0"/>
              <a:t>Analiza efikasnosti digitalizacije postojećih podloga korišćenjem softvera </a:t>
            </a:r>
            <a:r>
              <a:rPr lang="x-none" altLang="en-US" sz="1400" dirty="0" smtClean="0"/>
              <a:t>ArcGIS </a:t>
            </a:r>
            <a:r>
              <a:rPr lang="sl-SI" altLang="en-US" sz="1400" dirty="0" smtClean="0"/>
              <a:t>(Đorđe Mijatović)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Sintezni radovi</a:t>
            </a:r>
          </a:p>
        </p:txBody>
      </p:sp>
      <p:pic>
        <p:nvPicPr>
          <p:cNvPr id="10" name="Picture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676400"/>
            <a:ext cx="5936615" cy="400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2667000"/>
            <a:ext cx="2640965" cy="337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1" y="1600201"/>
            <a:ext cx="3124199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81200" y="2764631"/>
            <a:ext cx="2732405" cy="33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0" y="2514600"/>
            <a:ext cx="3278188" cy="222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19400" y="2895600"/>
            <a:ext cx="2980055" cy="339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78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13333" r="33594" b="6500"/>
          <a:stretch/>
        </p:blipFill>
        <p:spPr bwMode="auto">
          <a:xfrm>
            <a:off x="4724400" y="2895968"/>
            <a:ext cx="3592282" cy="2971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5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5" y="1371600"/>
            <a:ext cx="8389911" cy="4911725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91" y="3100705"/>
            <a:ext cx="6119495" cy="32302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r-Cyrl-RS" dirty="0"/>
              <a:t>Optimizacija kartografskog prikaza vektorskog sadržaja u </a:t>
            </a:r>
            <a:r>
              <a:rPr lang="sr-Latn-RS" dirty="0" smtClean="0"/>
              <a:t>C</a:t>
            </a:r>
            <a:r>
              <a:rPr lang="sr-Cyrl-RS" dirty="0" smtClean="0"/>
              <a:t>ad</a:t>
            </a:r>
            <a:r>
              <a:rPr lang="sr-Latn-RS" dirty="0" smtClean="0"/>
              <a:t>c</a:t>
            </a:r>
            <a:r>
              <a:rPr lang="sr-Cyrl-RS" dirty="0" smtClean="0"/>
              <a:t>orp </a:t>
            </a:r>
            <a:r>
              <a:rPr lang="sr-Latn-RS" dirty="0" smtClean="0"/>
              <a:t>GIS </a:t>
            </a:r>
            <a:r>
              <a:rPr lang="sr-Cyrl-RS" dirty="0" smtClean="0"/>
              <a:t>softveru</a:t>
            </a:r>
            <a:endParaRPr lang="x-none" dirty="0" smtClean="0"/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altLang="en-US" sz="1400" dirty="0" smtClean="0"/>
              <a:t>     (</a:t>
            </a:r>
            <a:r>
              <a:rPr lang="en-US" altLang="en-US" sz="1400" dirty="0" smtClean="0"/>
              <a:t>Nikola Stan</a:t>
            </a:r>
            <a:r>
              <a:rPr lang="sr-Latn-RS" altLang="en-US" dirty="0" smtClean="0"/>
              <a:t>č</a:t>
            </a:r>
            <a:r>
              <a:rPr lang="sr-Latn-CS" altLang="en-US" sz="1400" dirty="0" smtClean="0"/>
              <a:t>ić</a:t>
            </a:r>
            <a:r>
              <a:rPr lang="en-US" altLang="en-US" dirty="0"/>
              <a:t>)</a:t>
            </a:r>
            <a:endParaRPr lang="sl-SI" altLang="en-US" sz="1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Sintezni radovi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3409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x-none" altLang="en-US" sz="120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x-none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28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x-none" altLang="en-US" sz="120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x-none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423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x-none" altLang="en-US" sz="120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lang="x-none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5" name="Picture 2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16" y="1747743"/>
            <a:ext cx="1524334" cy="15243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510458951"/>
              </p:ext>
            </p:extLst>
          </p:nvPr>
        </p:nvGraphicFramePr>
        <p:xfrm>
          <a:off x="228600" y="4358641"/>
          <a:ext cx="3212147" cy="1924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2945781666"/>
              </p:ext>
            </p:extLst>
          </p:nvPr>
        </p:nvGraphicFramePr>
        <p:xfrm>
          <a:off x="1988050" y="2509930"/>
          <a:ext cx="3429000" cy="183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123078575"/>
              </p:ext>
            </p:extLst>
          </p:nvPr>
        </p:nvGraphicFramePr>
        <p:xfrm>
          <a:off x="5410200" y="1547588"/>
          <a:ext cx="3490886" cy="2262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3947312754"/>
              </p:ext>
            </p:extLst>
          </p:nvPr>
        </p:nvGraphicFramePr>
        <p:xfrm>
          <a:off x="3429000" y="4352925"/>
          <a:ext cx="3346278" cy="1933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216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11175" y="1017650"/>
            <a:ext cx="514094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17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x-none" altLang="en-US" smtClean="0"/>
              <a:t>Projek</a:t>
            </a:r>
            <a:r>
              <a:rPr lang="x-none" altLang="en-US" dirty="0" smtClean="0"/>
              <a:t>a</a:t>
            </a:r>
            <a:r>
              <a:rPr lang="x-none" altLang="en-US" smtClean="0"/>
              <a:t>t </a:t>
            </a:r>
            <a:r>
              <a:rPr lang="x-none" altLang="en-US" dirty="0" smtClean="0"/>
              <a:t>iz geoinformatike</a:t>
            </a:r>
          </a:p>
        </p:txBody>
      </p:sp>
      <p:sp>
        <p:nvSpPr>
          <p:cNvPr id="5017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altLang="en-US" sz="1400" dirty="0" smtClean="0"/>
              <a:t>Projekat katastra horizontalne saobraćajne signalizacije</a:t>
            </a:r>
          </a:p>
          <a:p>
            <a:pPr marL="342900" lvl="1" indent="0">
              <a:buSzTx/>
              <a:buNone/>
            </a:pPr>
            <a:r>
              <a:rPr lang="x-none" altLang="en-US" sz="1400" dirty="0" smtClean="0"/>
              <a:t>(Nenad Brodić i Bojan Vujičić)</a:t>
            </a:r>
          </a:p>
          <a:p>
            <a:endParaRPr lang="x-none" altLang="en-US" dirty="0" smtClean="0"/>
          </a:p>
        </p:txBody>
      </p:sp>
      <p:pic>
        <p:nvPicPr>
          <p:cNvPr id="4" name="Picture 3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03548" y="1808820"/>
            <a:ext cx="4176464" cy="266429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070830"/>
              </p:ext>
            </p:extLst>
          </p:nvPr>
        </p:nvGraphicFramePr>
        <p:xfrm>
          <a:off x="5256076" y="1323291"/>
          <a:ext cx="3654504" cy="49899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2793"/>
                <a:gridCol w="2721711"/>
              </a:tblGrid>
              <a:tr h="107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Ključna reč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Značenje (moguća upotreba)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4114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Dnevnik rada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Dnevnik rada je dokument koji </a:t>
                      </a:r>
                      <a:r>
                        <a:rPr lang="x-none" sz="600" u="sng" dirty="0" smtClean="0">
                          <a:effectLst/>
                        </a:rPr>
                        <a:t>Poslovođa</a:t>
                      </a:r>
                      <a:r>
                        <a:rPr lang="x-none" sz="600" dirty="0" smtClean="0">
                          <a:effectLst/>
                        </a:rPr>
                        <a:t> vodi prilikom izvršavanja intervencije na dnevnom nivou, u dnevnik rada se upisuju sve činjenice relevantne za taj posao.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(dnevnika rada, dnevniku rada) 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421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Element horizontalne saobraćajne signalizacije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Pod elementom horizontalne signalizacije se smatra jedan horizontalni (na površini kolovoza ili trotoara) saobraćajni znak iz skupa propisanih (pešački prelaz, razdelna linija, itd.)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3134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Element vertikalne saobraćajne signalizacije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Pod elementom vertikalne signalizacije se smatra jedan vertikalni (na vertikalnom stubu) saobraćajni znak iz skupa propisanih (semafor, znak naredbe, itd.)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3134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Prioritet prijave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Prioritetom prijave se definiše važnost prijave kao i razlog da se što pre otkloni kvar na tom elementu.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421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Radni nalog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Radni nalog je dokument kojim se naručuju određeni poslovi i na osnovu kojih </a:t>
                      </a:r>
                      <a:r>
                        <a:rPr lang="x-none" sz="600" u="sng" dirty="0" smtClean="0">
                          <a:effectLst/>
                        </a:rPr>
                        <a:t>Poslovođa</a:t>
                      </a:r>
                      <a:r>
                        <a:rPr lang="x-none" sz="600" dirty="0" smtClean="0">
                          <a:effectLst/>
                        </a:rPr>
                        <a:t> planira svoje aktivnosti i vodi Dnevnik rada.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(radni nalog) 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7039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Šifarnika elemenata horizontalne signalizacije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Šifarnik predstavlja katalog sa skupom elemenata postojaće horizontalne signalizacije po određenoj kategorizaciji. Šifarnik elemenata horizontalne signalizacije je dostupan kao Prilog 1.1 zbog svoje obimnosti. Ukoliko element ne postoji u šifarniku postoji mogućnost dodavanja novog elementa u šifarnik.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(Lista elemenata horizontalne signalizacije, Spisak elemenata horizontalne signalizacije)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529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Šifarnika intervencija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Šifarnik sa tipovima intervencija koje se mogu izvoditi nad elementima horizontalne saobraćajne signalizacije. Postoji mogućnost dodavanja novih tipova intervencija u Šifarnik. Šifarnik je priložen kao Prilog 2.1.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(Lista intervencija, Spisak intervencija, Šifarniku intervencija)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852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Status prijave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noProof="0" dirty="0" smtClean="0">
                          <a:effectLst/>
                        </a:rPr>
                        <a:t>Prijava kvara ima svoj životni ciklus, ona prolazi kroz različita stanja: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noProof="0" dirty="0" smtClean="0">
                          <a:effectLst/>
                        </a:rPr>
                        <a:t>Primljeno - prijava je dostavljena (pismeno, usmeno ili putem web GIS aplikacije) i ubačena u sistem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noProof="0" dirty="0" smtClean="0">
                          <a:effectLst/>
                        </a:rPr>
                        <a:t>U procesu - prijava je proglašena osnovanom</a:t>
                      </a:r>
                      <a:r>
                        <a:rPr lang="x-none" sz="600" dirty="0" smtClean="0">
                          <a:effectLst/>
                        </a:rPr>
                        <a:t>, formiran radni nalog za izvođenje intervencije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Rešeno - prijava je ili odbačena kao neosnovana ili je izvršena intervencija i otklonjen kvar.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  <a:tr h="421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Vanredno održavanje horizontalne saobraćajne siglanilazacije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Predstavlja održavanje horizontalne saobraćajne signalizacije nezavisno od redovnog održavanja, u cilju sprečavanja nezgoda koje mogu biti izazvane usled neispravnosti signalizacije.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600" dirty="0" smtClean="0">
                          <a:effectLst/>
                        </a:rPr>
                        <a:t> </a:t>
                      </a:r>
                      <a:endParaRPr lang="x-none" sz="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334" marR="38334" marT="0" marB="0"/>
                </a:tc>
              </a:tr>
            </a:tbl>
          </a:graphicData>
        </a:graphic>
      </p:graphicFrame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792340"/>
              </p:ext>
            </p:extLst>
          </p:nvPr>
        </p:nvGraphicFramePr>
        <p:xfrm>
          <a:off x="575320" y="3417829"/>
          <a:ext cx="3528628" cy="285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8" name="Visio" r:id="rId5" imgW="10980925" imgH="8874336" progId="Visio.Drawing.11">
                  <p:embed/>
                </p:oleObj>
              </mc:Choice>
              <mc:Fallback>
                <p:oleObj name="Visio" r:id="rId5" imgW="10980925" imgH="8874336" progId="Visio.Drawing.11">
                  <p:embed/>
                  <p:pic>
                    <p:nvPicPr>
                      <p:cNvPr id="0" name="Picture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20" y="3417829"/>
                        <a:ext cx="3528628" cy="285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H:\slike\kp1.TIF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4724400" cy="27633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Uvod</a:t>
            </a:r>
          </a:p>
        </p:txBody>
      </p:sp>
      <p:sp>
        <p:nvSpPr>
          <p:cNvPr id="819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46150"/>
            <a:ext cx="8836025" cy="5272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1200"/>
              </a:spcAft>
            </a:pPr>
            <a:r>
              <a:rPr lang="sr-Latn-RS" altLang="en-US" sz="1800" dirty="0" smtClean="0"/>
              <a:t>Na Građevinskom fakultetu, pored geodeta, geoinformatikom i GIS-om se bave i kolege</a:t>
            </a:r>
            <a:r>
              <a:rPr lang="en-US" altLang="en-US" sz="1800" dirty="0" smtClean="0"/>
              <a:t>:</a:t>
            </a:r>
          </a:p>
          <a:p>
            <a:pPr lvl="1"/>
            <a:r>
              <a:rPr lang="sr-Latn-RS" altLang="en-US" sz="1600" dirty="0" smtClean="0"/>
              <a:t>Sa Katedre za hidrotehniku i vodno ekološko inženjerstvo (GIS, DMT, projektovanje, mrežni sistemi</a:t>
            </a:r>
            <a:r>
              <a:rPr lang="sr-Latn-RS" altLang="en-US" sz="1600" dirty="0"/>
              <a:t>, ekologija, </a:t>
            </a:r>
            <a:r>
              <a:rPr lang="sr-Latn-RS" altLang="en-US" sz="1600" dirty="0" smtClean="0"/>
              <a:t>hidroinformatika)</a:t>
            </a:r>
          </a:p>
          <a:p>
            <a:pPr lvl="1">
              <a:spcBef>
                <a:spcPts val="1200"/>
              </a:spcBef>
            </a:pPr>
            <a:r>
              <a:rPr lang="sr-Latn-RS" altLang="en-US" sz="1600" dirty="0" smtClean="0"/>
              <a:t>sa Katedre za puteve, železnice i aerodrome (DMT, projektovanje)</a:t>
            </a:r>
          </a:p>
          <a:p>
            <a:pPr lvl="1"/>
            <a:endParaRPr lang="sr-Latn-RS" altLang="en-US" sz="1600" dirty="0" smtClean="0"/>
          </a:p>
          <a:p>
            <a:r>
              <a:rPr lang="sr-Latn-RS" altLang="en-US" sz="1800" dirty="0" smtClean="0"/>
              <a:t>U okviru ove prezentacije će biti reči o nastavi iz geoinformatike, GIS-a i povezanih disciplina </a:t>
            </a:r>
            <a:r>
              <a:rPr lang="sr-Latn-RS" altLang="en-US" sz="1800" b="1" dirty="0" smtClean="0"/>
              <a:t>za studente geodezije i geoinformatike</a:t>
            </a:r>
            <a:endParaRPr lang="sl-SI" alt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6853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:\Sale\Fax\II Msc\WEB GIS\seminarski\Untitled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5950" y="1584959"/>
            <a:ext cx="5759450" cy="3132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175" y="3498214"/>
            <a:ext cx="5759450" cy="2438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4100" y="3179126"/>
            <a:ext cx="3733800" cy="27257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511175" y="1017650"/>
            <a:ext cx="8251825" cy="32357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178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x-none" altLang="en-US" dirty="0" smtClean="0"/>
              <a:t>Projekat iz geoinformatike</a:t>
            </a:r>
          </a:p>
        </p:txBody>
      </p:sp>
      <p:sp>
        <p:nvSpPr>
          <p:cNvPr id="50179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altLang="en-US" sz="1400" dirty="0" smtClean="0"/>
              <a:t>Primena Web GIS alata u modulu za licitaciju državnog zemljišta </a:t>
            </a:r>
            <a:r>
              <a:rPr lang="x-none" altLang="en-US" sz="1400" smtClean="0"/>
              <a:t>(</a:t>
            </a:r>
            <a:r>
              <a:rPr lang="x-none" altLang="en-US" sz="1400" dirty="0" smtClean="0"/>
              <a:t>Aleksandar Sekul</a:t>
            </a:r>
            <a:r>
              <a:rPr lang="x-none" altLang="en-US" sz="1400" smtClean="0"/>
              <a:t>ić</a:t>
            </a:r>
            <a:r>
              <a:rPr lang="x-none" altLang="en-US" sz="1400" dirty="0" smtClean="0"/>
              <a:t>)</a:t>
            </a:r>
          </a:p>
          <a:p>
            <a:endParaRPr lang="x-none" altLang="en-US" dirty="0" smtClean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 descr="C:\Users\Sekulic\Downloads\image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05600" y="3124200"/>
            <a:ext cx="2057400" cy="3057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175" y="1447800"/>
            <a:ext cx="3082925" cy="34067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539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676400"/>
            <a:ext cx="628199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3068" name="Object 12"/>
          <p:cNvGraphicFramePr>
            <a:graphicFrameLocks noChangeAspect="1"/>
          </p:cNvGraphicFramePr>
          <p:nvPr/>
        </p:nvGraphicFramePr>
        <p:xfrm>
          <a:off x="533400" y="1676400"/>
          <a:ext cx="4572000" cy="4022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83" name="Worksheet" r:id="rId6" imgW="8077200" imgH="6295949" progId="Excel.Sheet.8">
                  <p:embed/>
                </p:oleObj>
              </mc:Choice>
              <mc:Fallback>
                <p:oleObj name="Worksheet" r:id="rId6" imgW="8077200" imgH="6295949" progId="Excel.Sheet.8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4572000" cy="40224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11175" y="944724"/>
            <a:ext cx="802126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114300">
              <a:buNone/>
            </a:pPr>
            <a:r>
              <a:rPr lang="sr-Latn-CS" dirty="0" smtClean="0"/>
              <a:t>Analiza metoda interpolacije kod digitalnog modeliranja terena</a:t>
            </a:r>
            <a:endParaRPr lang="en-US" sz="1000" dirty="0" smtClean="0"/>
          </a:p>
          <a:p>
            <a:pPr marL="342900" lvl="1" indent="0">
              <a:buSzTx/>
              <a:buNone/>
            </a:pPr>
            <a:r>
              <a:rPr lang="sr-Latn-CS" altLang="en-US" sz="1400" dirty="0" smtClean="0"/>
              <a:t>(Milutin Milenković</a:t>
            </a:r>
            <a:r>
              <a:rPr lang="sl-SI" altLang="en-US" sz="1400" dirty="0" smtClean="0"/>
              <a:t>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3062" name="Picture 6" descr="SurfIng%20-%20Autoput%203D%20Wireframe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562600" y="1676399"/>
            <a:ext cx="2669628" cy="2150533"/>
          </a:xfrm>
          <a:prstGeom prst="rect">
            <a:avLst/>
          </a:prstGeom>
          <a:noFill/>
        </p:spPr>
      </p:pic>
      <p:pic>
        <p:nvPicPr>
          <p:cNvPr id="173071" name="Picture 1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105400" y="3657600"/>
            <a:ext cx="3868840" cy="2589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0" name="Picture 4" descr="SurfIng%20-%20Autoput%203D%20Linear%20Rough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24200" y="2424830"/>
            <a:ext cx="2667000" cy="2118987"/>
          </a:xfrm>
          <a:prstGeom prst="rect">
            <a:avLst/>
          </a:prstGeom>
          <a:noFill/>
        </p:spPr>
      </p:pic>
      <p:pic>
        <p:nvPicPr>
          <p:cNvPr id="173070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90800" y="3962400"/>
            <a:ext cx="2971800" cy="22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8" name="Picture 4" descr="IZvestaj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3124200"/>
            <a:ext cx="4953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09" name="Picture 5" descr="Tematska kartografija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1676400"/>
            <a:ext cx="4876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6651625" cy="4268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sl-SI" dirty="0" smtClean="0"/>
              <a:t>      Kartografska vizuelizacija </a:t>
            </a:r>
            <a:r>
              <a:rPr lang="sr-Cyrl-CS" dirty="0" smtClean="0"/>
              <a:t>rezultata </a:t>
            </a:r>
            <a:r>
              <a:rPr lang="sl-SI" dirty="0" smtClean="0"/>
              <a:t>prostornih upita </a:t>
            </a:r>
            <a:r>
              <a:rPr lang="sr-Latn-CS" altLang="en-US" sz="1400" dirty="0" smtClean="0"/>
              <a:t>(Milan Trifunović</a:t>
            </a:r>
            <a:r>
              <a:rPr lang="sl-SI" altLang="en-US" sz="1400" dirty="0" smtClean="0"/>
              <a:t>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5110" name="Picture 6" descr="Tematska kartografija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86200" y="3733800"/>
            <a:ext cx="4800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07" name="Picture 3" descr="gis 1-2 srpski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53000" y="1600200"/>
            <a:ext cx="3733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veg1.pn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09600" y="1676400"/>
            <a:ext cx="4724400" cy="4588369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02126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dirty="0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sz="1400" dirty="0" smtClean="0"/>
              <a:t>Obrada podataka laserskog skeniranja za urbana područja korišćenjem programskog sistema OPALS </a:t>
            </a:r>
            <a:r>
              <a:rPr lang="x-none" altLang="en-US" sz="1400" dirty="0" smtClean="0"/>
              <a:t>(Nenad Brodić) – </a:t>
            </a:r>
            <a:r>
              <a:rPr lang="x-none" altLang="en-US" sz="1400" b="1" dirty="0">
                <a:solidFill>
                  <a:srgbClr val="FF0000"/>
                </a:solidFill>
              </a:rPr>
              <a:t>Najbolji diplomski rad za školsku </a:t>
            </a:r>
            <a:r>
              <a:rPr lang="x-none" altLang="en-US" sz="1400" b="1" dirty="0" smtClean="0">
                <a:solidFill>
                  <a:srgbClr val="FF0000"/>
                </a:solidFill>
              </a:rPr>
              <a:t>2011/2012</a:t>
            </a:r>
            <a:endParaRPr lang="x-none" altLang="en-US" sz="1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x-none" altLang="en-US" dirty="0" smtClean="0"/>
              <a:t>Diplomski/master radovi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x-none" dirty="0"/>
          </a:p>
        </p:txBody>
      </p:sp>
      <p:pic>
        <p:nvPicPr>
          <p:cNvPr id="14" name="Picture 13" descr="ER-S.png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62400" y="1600200"/>
            <a:ext cx="4800600" cy="2304000"/>
          </a:xfrm>
          <a:prstGeom prst="rect">
            <a:avLst/>
          </a:prstGeom>
        </p:spPr>
      </p:pic>
      <p:pic>
        <p:nvPicPr>
          <p:cNvPr id="9" name="Picture 8" descr="Model of city2.png"/>
          <p:cNvPicPr/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886200" y="3733800"/>
            <a:ext cx="4648200" cy="2548467"/>
          </a:xfrm>
          <a:prstGeom prst="rect">
            <a:avLst/>
          </a:prstGeom>
        </p:spPr>
      </p:pic>
      <p:pic>
        <p:nvPicPr>
          <p:cNvPr id="15" name="Picture 14" descr="ERme kval.png"/>
          <p:cNvPicPr/>
          <p:nvPr/>
        </p:nvPicPr>
        <p:blipFill>
          <a:blip r:embed="rId6" cstate="email"/>
          <a:srcRect b="-7"/>
          <a:stretch>
            <a:fillRect/>
          </a:stretch>
        </p:blipFill>
        <p:spPr>
          <a:xfrm>
            <a:off x="609600" y="4800600"/>
            <a:ext cx="1676400" cy="1464733"/>
          </a:xfrm>
          <a:prstGeom prst="rect">
            <a:avLst/>
          </a:prstGeom>
        </p:spPr>
      </p:pic>
      <p:pic>
        <p:nvPicPr>
          <p:cNvPr id="16" name="Picture 15" descr="truth pol.png"/>
          <p:cNvPicPr/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9600" y="1676400"/>
            <a:ext cx="1752600" cy="1447800"/>
          </a:xfrm>
          <a:prstGeom prst="rect">
            <a:avLst/>
          </a:prstGeom>
        </p:spPr>
      </p:pic>
      <p:pic>
        <p:nvPicPr>
          <p:cNvPr id="17" name="Picture 16" descr="truth.png"/>
          <p:cNvPicPr/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2362200" y="1676400"/>
            <a:ext cx="16002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3"/>
            <a:ext cx="8021265" cy="655477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sr-Latn-CS" sz="1400" dirty="0" smtClean="0"/>
              <a:t>Ekstrakcija šumskih puteva iz podataka laserskog snimanja iz vazduha </a:t>
            </a:r>
            <a:r>
              <a:rPr lang="sl-SI" altLang="en-US" sz="1400" dirty="0" smtClean="0"/>
              <a:t>(</a:t>
            </a:r>
            <a:r>
              <a:rPr lang="sr-Latn-CS" altLang="en-US" sz="1400" dirty="0" smtClean="0"/>
              <a:t>Ana Đuričić</a:t>
            </a:r>
            <a:r>
              <a:rPr lang="sl-SI" altLang="en-US" sz="1400" dirty="0" smtClean="0"/>
              <a:t>)</a:t>
            </a:r>
          </a:p>
          <a:p>
            <a:pPr marL="342900" lvl="1" indent="0">
              <a:buSzTx/>
              <a:buNone/>
            </a:pPr>
            <a:r>
              <a:rPr lang="x-none" altLang="en-US" sz="1400" dirty="0"/>
              <a:t>– </a:t>
            </a:r>
            <a:r>
              <a:rPr lang="x-none" altLang="en-US" sz="1400" b="1" dirty="0" smtClean="0">
                <a:solidFill>
                  <a:srgbClr val="FF0000"/>
                </a:solidFill>
              </a:rPr>
              <a:t>Najbolji diplomski rad za školsku 2012/2013</a:t>
            </a:r>
            <a:endParaRPr lang="sl-SI" altLang="en-US" sz="1400" b="1" dirty="0" smtClean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11" descr="newsimage1971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1752600"/>
            <a:ext cx="2383273" cy="247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smooth_rough2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6800" y="1684021"/>
            <a:ext cx="365569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Ispravljena.png"/>
          <p:cNvPicPr/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57200" y="4343400"/>
            <a:ext cx="4419600" cy="1828800"/>
          </a:xfrm>
          <a:prstGeom prst="rect">
            <a:avLst/>
          </a:prstGeom>
        </p:spPr>
      </p:pic>
      <p:pic>
        <p:nvPicPr>
          <p:cNvPr id="21" name="Picture 20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09800" y="1905000"/>
            <a:ext cx="431210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di"/>
          <p:cNvPicPr/>
          <p:nvPr/>
        </p:nvPicPr>
        <p:blipFill>
          <a:blip r:embed="rId7" cstate="email"/>
          <a:srcRect t="-1458"/>
          <a:stretch>
            <a:fillRect/>
          </a:stretch>
        </p:blipFill>
        <p:spPr bwMode="auto">
          <a:xfrm>
            <a:off x="5029200" y="3810000"/>
            <a:ext cx="3505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05200" y="3657600"/>
            <a:ext cx="1676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02126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vi-VN" altLang="en-US" sz="1400" dirty="0"/>
              <a:t>Razvoj aplikacije za prikupl</a:t>
            </a:r>
            <a:r>
              <a:rPr lang="x-none" altLang="en-US" sz="1400" dirty="0"/>
              <a:t>ј</a:t>
            </a:r>
            <a:r>
              <a:rPr lang="vi-VN" altLang="en-US" sz="1400" dirty="0"/>
              <a:t>anje prostornih podataka na </a:t>
            </a:r>
            <a:r>
              <a:rPr lang="x-none" altLang="en-US" sz="1400" dirty="0" smtClean="0"/>
              <a:t>A</a:t>
            </a:r>
            <a:r>
              <a:rPr lang="vi-VN" altLang="en-US" sz="1400" dirty="0" smtClean="0"/>
              <a:t>ndroid </a:t>
            </a:r>
            <a:r>
              <a:rPr lang="vi-VN" altLang="en-US" sz="1400" dirty="0"/>
              <a:t>operativnom sistemu</a:t>
            </a:r>
            <a:endParaRPr lang="x-none" altLang="en-US" sz="1400" dirty="0" smtClean="0"/>
          </a:p>
          <a:p>
            <a:pPr marL="342900" lvl="1" indent="0">
              <a:buSzTx/>
              <a:buNone/>
            </a:pPr>
            <a:r>
              <a:rPr lang="sl-SI" altLang="en-US" sz="1400" dirty="0" smtClean="0"/>
              <a:t>(Mitko Aleksandrov)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114633"/>
              </p:ext>
            </p:extLst>
          </p:nvPr>
        </p:nvGraphicFramePr>
        <p:xfrm>
          <a:off x="215516" y="1808820"/>
          <a:ext cx="3848100" cy="432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97" name="Image" r:id="rId4" imgW="7315200" imgH="8229600" progId="">
                  <p:embed/>
                </p:oleObj>
              </mc:Choice>
              <mc:Fallback>
                <p:oleObj name="Image" r:id="rId4" imgW="7315200" imgH="8229600" progId="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16" y="1808820"/>
                        <a:ext cx="3848100" cy="432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8840"/>
            <a:ext cx="6116637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0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579" y="4114800"/>
            <a:ext cx="1476177" cy="197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19" y="4113076"/>
            <a:ext cx="612457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63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/>
          <p:nvPr/>
        </p:nvPicPr>
        <p:blipFill rotWithShape="1">
          <a:blip r:embed="rId3" cstate="email"/>
          <a:srcRect/>
          <a:stretch/>
        </p:blipFill>
        <p:spPr bwMode="auto">
          <a:xfrm>
            <a:off x="533400" y="3124200"/>
            <a:ext cx="3657215" cy="31146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02126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dirty="0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x-none" sz="1400" dirty="0" smtClean="0"/>
              <a:t>Održavanje sadržaja digitalnog katastarskog plana korišćenjem ArcGIS softvera</a:t>
            </a:r>
          </a:p>
          <a:p>
            <a:pPr marL="342900" lvl="1" indent="0">
              <a:buSzTx/>
              <a:buNone/>
            </a:pPr>
            <a:r>
              <a:rPr lang="x-none" altLang="en-US" sz="1400" dirty="0" smtClean="0"/>
              <a:t>(Miloš Vidulović)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x-none" altLang="en-US" dirty="0" smtClean="0"/>
              <a:t>Diplomski/master radovi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x-none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94427"/>
              </p:ext>
            </p:extLst>
          </p:nvPr>
        </p:nvGraphicFramePr>
        <p:xfrm>
          <a:off x="533400" y="1752600"/>
          <a:ext cx="3696351" cy="3596640"/>
        </p:xfrm>
        <a:graphic>
          <a:graphicData uri="http://schemas.openxmlformats.org/drawingml/2006/table">
            <a:tbl>
              <a:tblPr/>
              <a:tblGrid>
                <a:gridCol w="1232117"/>
                <a:gridCol w="1232117"/>
                <a:gridCol w="1232117"/>
              </a:tblGrid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i="1" dirty="0">
                          <a:latin typeface="Times New Roman"/>
                          <a:ea typeface="Calibri"/>
                          <a:cs typeface="Times New Roman"/>
                        </a:rPr>
                        <a:t>Feature </a:t>
                      </a:r>
                      <a:r>
                        <a:rPr lang="en-US" sz="700" dirty="0" err="1">
                          <a:latin typeface="Times New Roman"/>
                          <a:ea typeface="Calibri"/>
                          <a:cs typeface="Times New Roman"/>
                        </a:rPr>
                        <a:t>klasa</a:t>
                      </a:r>
                      <a:endParaRPr lang="en-US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Topološko pravilo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Times New Roman"/>
                          <a:ea typeface="Calibri"/>
                          <a:cs typeface="Times New Roman"/>
                        </a:rPr>
                        <a:t>Feature </a:t>
                      </a: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klasa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 dirty="0">
                          <a:latin typeface="Times New Roman"/>
                          <a:ea typeface="Calibri"/>
                          <a:cs typeface="Times New Roman"/>
                        </a:rPr>
                        <a:t>End Point Must Be Covered By</a:t>
                      </a:r>
                      <a:endParaRPr lang="en-US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TACKA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POMOCNALINIJA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 dirty="0">
                          <a:latin typeface="Times New Roman"/>
                          <a:ea typeface="Calibri"/>
                          <a:cs typeface="Times New Roman"/>
                        </a:rPr>
                        <a:t>End Point Must Be Covered By</a:t>
                      </a:r>
                      <a:endParaRPr lang="en-US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TACKA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Intersect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POMOCNALINIJA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Intersect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DEOPARCELE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Boundery 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PARCELA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Boundery 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RAZMERA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Boundery 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Boundery 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STATKRUG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Boundery 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STATKRUG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 dirty="0">
                          <a:latin typeface="Times New Roman"/>
                          <a:ea typeface="Calibri"/>
                          <a:cs typeface="Times New Roman"/>
                        </a:rPr>
                        <a:t>Must Be Covered By Feature Class Of</a:t>
                      </a:r>
                      <a:endParaRPr lang="en-US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PARCELA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Be Covered By Feature Class Of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RAZMERA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31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RAZMERA</a:t>
                      </a: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 b="1" i="1">
                          <a:latin typeface="Times New Roman"/>
                          <a:ea typeface="Calibri"/>
                          <a:cs typeface="Times New Roman"/>
                        </a:rPr>
                        <a:t>Must Be Covered By Feature Class Of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PARCELA</a:t>
                      </a: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74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Be Covered By Feature Class Of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STATKRUG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STATKRUG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Overlap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KO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Overlap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RAZMERA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Overlap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PARCELA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Overlap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8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DEOPARCELE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700" b="1" i="1">
                          <a:latin typeface="Times New Roman"/>
                          <a:ea typeface="Calibri"/>
                          <a:cs typeface="Times New Roman"/>
                        </a:rPr>
                        <a:t>Must Not Overlap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66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DEOPARCELE</a:t>
                      </a: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 b="1" i="1">
                          <a:latin typeface="Times New Roman"/>
                          <a:ea typeface="Calibri"/>
                          <a:cs typeface="Times New Roman"/>
                        </a:rPr>
                        <a:t>Must Be Covered By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PARCELA</a:t>
                      </a: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66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GRANICNALINIJA</a:t>
                      </a:r>
                    </a:p>
                  </a:txBody>
                  <a:tcPr marL="44874" marR="44874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sz="800" b="1" i="1">
                          <a:latin typeface="Times New Roman"/>
                          <a:ea typeface="Calibri"/>
                          <a:cs typeface="Times New Roman"/>
                        </a:rPr>
                        <a:t>Must Not Have Dangles</a:t>
                      </a:r>
                      <a:endParaRPr lang="en-US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sz="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874" marR="448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Picture 12" descr="C:\Users\Milos\Desktop\DIPLOMSKI\Arhivska tabela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20" b="36074"/>
          <a:stretch/>
        </p:blipFill>
        <p:spPr bwMode="auto">
          <a:xfrm>
            <a:off x="4331898" y="1600200"/>
            <a:ext cx="3592902" cy="17626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 descr="C:\Users\Milos\Desktop\Untitled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36576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/>
          <p:nvPr/>
        </p:nvPicPr>
        <p:blipFill rotWithShape="1">
          <a:blip r:embed="rId6" cstate="email"/>
          <a:srcRect/>
          <a:stretch/>
        </p:blipFill>
        <p:spPr bwMode="auto">
          <a:xfrm>
            <a:off x="4114800" y="3048000"/>
            <a:ext cx="4267200" cy="30752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7" cstate="email"/>
          <a:srcRect/>
          <a:stretch/>
        </p:blipFill>
        <p:spPr bwMode="auto">
          <a:xfrm>
            <a:off x="1600200" y="5486400"/>
            <a:ext cx="2362200" cy="60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6200" y="1676400"/>
            <a:ext cx="5105400" cy="357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613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199" y="1676400"/>
            <a:ext cx="4876801" cy="326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7032625" cy="4268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sr-Latn-CS" dirty="0" smtClean="0"/>
              <a:t>      Prilagođavanje desktop GIS softvera potrebama korisnika </a:t>
            </a:r>
            <a:r>
              <a:rPr lang="sr-Latn-CS" altLang="en-US" sz="1400" dirty="0" smtClean="0"/>
              <a:t>(Bojan Vujičić</a:t>
            </a:r>
            <a:r>
              <a:rPr lang="sl-SI" altLang="en-US" sz="1400" dirty="0" smtClean="0"/>
              <a:t>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95400" y="4419600"/>
            <a:ext cx="3492297" cy="1934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02390" y="4267200"/>
            <a:ext cx="4098696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7201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021265" cy="647154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0">
              <a:buSzTx/>
              <a:buNone/>
            </a:pPr>
            <a:r>
              <a:rPr lang="vi-VN" altLang="en-US" sz="1400" dirty="0"/>
              <a:t>Implementacija topologije za prostorne podatke korišćenjem Microsoft SQL </a:t>
            </a:r>
            <a:r>
              <a:rPr lang="vi-VN" altLang="en-US" sz="1400" dirty="0" smtClean="0"/>
              <a:t>Servera</a:t>
            </a:r>
            <a:endParaRPr lang="x-none" altLang="en-US" sz="1400" dirty="0" smtClean="0"/>
          </a:p>
          <a:p>
            <a:pPr marL="342900" lvl="1" indent="0">
              <a:buSzTx/>
              <a:buNone/>
            </a:pPr>
            <a:r>
              <a:rPr lang="sl-SI" altLang="en-US" sz="1400" dirty="0" smtClean="0"/>
              <a:t>(Nenad Višnjevac)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59532" y="2024844"/>
            <a:ext cx="5686425" cy="1889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SELECT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.*,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CASE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WHEN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x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IS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NOT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NULL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AND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BROJ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&gt;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0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THEN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ELSE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END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AS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RESULT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INTO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#TempTable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FROM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dbo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PARCELAMOJE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LEFT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JOIN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SELECT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DISTINCT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AS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,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FF00FF"/>
                </a:solidFill>
                <a:effectLst/>
                <a:latin typeface="Consolas" pitchFamily="49" charset="0"/>
                <a:cs typeface="Arial" pitchFamily="34" charset="0"/>
              </a:rPr>
              <a:t>COUNT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)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AS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BROJ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FROM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dbo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PARCELAMOJE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,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dbo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PARCELAMOJE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WITH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INDEX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Prostorni_indeks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))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WHERE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Geometry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STIntersects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Geometry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)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=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1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AND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Geometry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STTouches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Geometry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)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=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AND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!=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O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GROUP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BY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(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))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x</a:t>
            </a:r>
            <a:endParaRPr kumimoji="0" lang="en-US" altLang="en-US" sz="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Consolas" pitchFamily="49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cs typeface="Arial" pitchFamily="34" charset="0"/>
              </a:rPr>
              <a:t>ON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T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FEATURE_ID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=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cs typeface="Arial" pitchFamily="34" charset="0"/>
              </a:rPr>
              <a:t> 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x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.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cs typeface="Arial" pitchFamily="34" charset="0"/>
              </a:rPr>
              <a:t>FID</a:t>
            </a:r>
            <a:r>
              <a:rPr kumimoji="0" lang="en-US" altLang="en-US" sz="800" b="0" i="0" u="none" strike="noStrike" cap="none" normalizeH="0" baseline="0" noProof="1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cs typeface="Arial" pitchFamily="34" charset="0"/>
              </a:rPr>
              <a:t>;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2" name="Picture 11" descr="PRAVILA.bmp"/>
          <p:cNvPicPr/>
          <p:nvPr/>
        </p:nvPicPr>
        <p:blipFill>
          <a:blip r:embed="rId3"/>
          <a:stretch>
            <a:fillRect/>
          </a:stretch>
        </p:blipFill>
        <p:spPr>
          <a:xfrm>
            <a:off x="4819461" y="1700808"/>
            <a:ext cx="4217035" cy="3213735"/>
          </a:xfrm>
          <a:prstGeom prst="rect">
            <a:avLst/>
          </a:prstGeom>
        </p:spPr>
      </p:pic>
      <p:pic>
        <p:nvPicPr>
          <p:cNvPr id="13" name="Picture 12" descr="alatke.bmp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11175" y="4257092"/>
            <a:ext cx="2513965" cy="86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9" t="16334" r="9896" b="5999"/>
          <a:stretch/>
        </p:blipFill>
        <p:spPr bwMode="auto">
          <a:xfrm>
            <a:off x="846917" y="1560645"/>
            <a:ext cx="7718425" cy="476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7" name="Picture 2" descr="Description: D:\Sale\Fax\II Msc\Master rad\master rad\slike\OSM_Component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76" y="3733800"/>
            <a:ext cx="3588119" cy="254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x-none" dirty="0" smtClean="0"/>
              <a:t>Primena transportne mreže i modula pgRouting za potrebe rutiranјa vozila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altLang="en-US" sz="1400" dirty="0" smtClean="0"/>
              <a:t>     (Aleksandar Sekulić</a:t>
            </a:r>
            <a:r>
              <a:rPr lang="sl-SI" altLang="en-US" sz="1400" dirty="0" smtClean="0"/>
              <a:t>) </a:t>
            </a:r>
            <a:r>
              <a:rPr lang="x-none" altLang="en-US" dirty="0"/>
              <a:t>– </a:t>
            </a:r>
            <a:r>
              <a:rPr lang="x-none" altLang="en-US" b="1" dirty="0">
                <a:solidFill>
                  <a:srgbClr val="FF0000"/>
                </a:solidFill>
              </a:rPr>
              <a:t>Najbolji diplomski rad za </a:t>
            </a:r>
            <a:r>
              <a:rPr lang="x-none" altLang="en-US" b="1">
                <a:solidFill>
                  <a:srgbClr val="FF0000"/>
                </a:solidFill>
              </a:rPr>
              <a:t>školsku </a:t>
            </a:r>
            <a:r>
              <a:rPr lang="x-none" altLang="en-US" b="1" smtClean="0">
                <a:solidFill>
                  <a:srgbClr val="FF0000"/>
                </a:solidFill>
              </a:rPr>
              <a:t>2013/2014</a:t>
            </a:r>
            <a:endParaRPr lang="sl-SI" altLang="en-US" sz="1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5110" name="Picture 3" descr="Description: D:\Sale\Fax\II Msc\Master rad\master rad\slike\serbia\autoput\2goog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599390"/>
            <a:ext cx="1070310" cy="163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09" name="Picture 2" descr="Description: D:\Sale\Fax\II Msc\Master rad\master rad\slike\serbia\autoput\2bin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465" y="1612306"/>
            <a:ext cx="1035028" cy="161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08" name="Picture 4" descr="Description: D:\Sale\Fax\II Msc\Master rad\master rad\slike\serbia\autoput\2os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87" y="1595515"/>
            <a:ext cx="1064913" cy="16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3409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28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5116" name="Picture 8" descr="Description: D:\Sale\Fax\II Msc\Master rad\master rad\slike\printovi\mobtrack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552" y="4208133"/>
            <a:ext cx="1527848" cy="210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15" name="Picture 9" descr="Description: D:\Sale\Fax\II Msc\Master rad\master rad\slike\printovi\osm2po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52" y="4238625"/>
            <a:ext cx="1604048" cy="203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423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47579" y="4267200"/>
            <a:ext cx="1339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400" dirty="0" smtClean="0"/>
              <a:t>MobTrack:24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7391400" y="4236422"/>
            <a:ext cx="1098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1400" dirty="0"/>
              <a:t>pgRouting</a:t>
            </a:r>
            <a:endParaRPr lang="en-US" sz="1400" dirty="0"/>
          </a:p>
        </p:txBody>
      </p:sp>
      <p:pic>
        <p:nvPicPr>
          <p:cNvPr id="175114" name="Picture 33" descr="Description: 2009-201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471" y="3786579"/>
            <a:ext cx="2810108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07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dirty="0" smtClean="0"/>
              <a:t>Razvoj geoinformatike na Građevinskom fakultetu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2338" y="3246120"/>
            <a:ext cx="4352290" cy="304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414" y="1344930"/>
            <a:ext cx="5915186" cy="315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7794625" cy="3506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en-US" dirty="0" smtClean="0"/>
              <a:t>UAV </a:t>
            </a:r>
            <a:r>
              <a:rPr lang="sr-Latn-RS" dirty="0" smtClean="0"/>
              <a:t>sistemi kao alternativna fotogrametrijska platforma za snimanje </a:t>
            </a:r>
            <a:r>
              <a:rPr lang="sr-Latn-CS" altLang="en-US" sz="1400" dirty="0" smtClean="0"/>
              <a:t>(Ivona Mitić</a:t>
            </a:r>
            <a:r>
              <a:rPr lang="sl-SI" altLang="en-US" sz="1400" dirty="0" smtClean="0"/>
              <a:t>)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/>
              <a:t>Diplomski/master radovi</a:t>
            </a:r>
            <a:endParaRPr lang="sl-SI" altLang="en-US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3409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6286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423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x-none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4" descr="E:\fax\Master rad\Slike\Gatewing-X100-UAV-Prod-495x40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5029200"/>
            <a:ext cx="1590675" cy="130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1447800"/>
            <a:ext cx="2722591" cy="262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65957" y="4358219"/>
            <a:ext cx="3010843" cy="198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C:\Users\Ivona\Desktop\ponishavlje-0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0910" y="3276600"/>
            <a:ext cx="240369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08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smtClean="0"/>
              <a:t>Problemi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3524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Problemi</a:t>
            </a:r>
          </a:p>
        </p:txBody>
      </p:sp>
      <p:sp>
        <p:nvSpPr>
          <p:cNvPr id="53251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914400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200"/>
              </a:spcBef>
            </a:pPr>
            <a:r>
              <a:rPr lang="sl-SI" altLang="en-US" sz="1600" b="1" dirty="0" smtClean="0"/>
              <a:t>Nedovoljan nivo predznanja iz informatike</a:t>
            </a:r>
            <a:r>
              <a:rPr lang="sl-SI" altLang="en-US" sz="1600" dirty="0" smtClean="0"/>
              <a:t> kod pojedinih studenata</a:t>
            </a:r>
          </a:p>
          <a:p>
            <a:pPr>
              <a:spcBef>
                <a:spcPts val="1200"/>
              </a:spcBef>
            </a:pPr>
            <a:r>
              <a:rPr lang="sl-SI" altLang="en-US" sz="1600" b="1" dirty="0" smtClean="0"/>
              <a:t>Nedostatak kvalitetne literature na srpskom jeziku</a:t>
            </a:r>
            <a:r>
              <a:rPr lang="sl-SI" altLang="en-US" sz="1600" dirty="0" smtClean="0"/>
              <a:t> – 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geoinformatika, kao i informatika, vrlo se brzo razvija, pa je te promene teško pratiti u domaćoj literaturi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sa druge strane, postoji obilje literature na engleskom (Internet, literatura uz softver, knjige), ali studenti nemaju naviku da koriste dodatnu literaturu (pr</a:t>
            </a:r>
            <a:r>
              <a:rPr lang="en-US" altLang="en-US" sz="1400" dirty="0" smtClean="0"/>
              <a:t>o</a:t>
            </a:r>
            <a:r>
              <a:rPr lang="sl-SI" altLang="en-US" sz="1400" dirty="0" smtClean="0"/>
              <a:t>blem poznavanja jezika ili nešto drugo</a:t>
            </a:r>
            <a:r>
              <a:rPr lang="en-US" altLang="en-US" sz="1400" dirty="0" smtClean="0"/>
              <a:t>?</a:t>
            </a:r>
            <a:r>
              <a:rPr lang="sl-SI" altLang="en-US" sz="1400" dirty="0" smtClean="0"/>
              <a:t>)</a:t>
            </a:r>
            <a:endParaRPr lang="sl-SI" altLang="en-US" sz="1400" b="1" dirty="0" smtClean="0"/>
          </a:p>
          <a:p>
            <a:pPr>
              <a:spcBef>
                <a:spcPts val="1200"/>
              </a:spcBef>
            </a:pPr>
            <a:r>
              <a:rPr lang="sl-SI" altLang="en-US" sz="1600" b="1" dirty="0" smtClean="0"/>
              <a:t>Školovanje po principu 3+2 godine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geoinformatika kao predmet se u okviru studijskog programa dosta rano uči – već od 3. semestra, pa studenti nisu upoznati sa mnogim korisnim stvarima (metode prikupljanja prostornih podataka - posebno fotogrametrija i daljinska detekcija, kartografija i kartografske projekcije, katastar, geodetski planovi, ...)</a:t>
            </a:r>
          </a:p>
          <a:p>
            <a:pPr>
              <a:spcBef>
                <a:spcPts val="1200"/>
              </a:spcBef>
            </a:pPr>
            <a:r>
              <a:rPr lang="sl-SI" altLang="en-US" sz="1600" b="1" dirty="0" smtClean="0"/>
              <a:t>Nedovoljan broj nastavnika i saradnika za izvođenje nastave iz informatike</a:t>
            </a:r>
            <a:r>
              <a:rPr lang="sl-SI" altLang="en-US" sz="1600" dirty="0" smtClean="0"/>
              <a:t> (angažovanje istih nastavnika i za studente geodezije i za studente građevine) – nedovoljno angažovanje na vežbama iz informatičkih predmeta (</a:t>
            </a:r>
            <a:r>
              <a:rPr lang="sl-SI" altLang="en-US" sz="1600" b="1" dirty="0" smtClean="0"/>
              <a:t>ne izvode se sve vežbe u računarskim učionicama</a:t>
            </a:r>
            <a:r>
              <a:rPr lang="sl-SI" altLang="en-US" sz="160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sl-SI" altLang="en-US" sz="1600" b="1" dirty="0" smtClean="0"/>
              <a:t>Veliko opterećenje za grupu nastavnika i saradnika</a:t>
            </a:r>
            <a:r>
              <a:rPr lang="sl-SI" altLang="en-US" sz="1600" dirty="0" smtClean="0"/>
              <a:t> koji su angažovani na izvođenju nastave </a:t>
            </a:r>
            <a:r>
              <a:rPr lang="sl-SI" altLang="en-US" sz="1600" b="1" dirty="0" smtClean="0"/>
              <a:t>iz geoinformatike</a:t>
            </a:r>
          </a:p>
          <a:p>
            <a:pPr>
              <a:spcBef>
                <a:spcPts val="600"/>
              </a:spcBef>
            </a:pPr>
            <a:endParaRPr lang="sl-SI" altLang="en-US" dirty="0" smtClean="0"/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543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Problemi</a:t>
            </a:r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200"/>
              </a:spcBef>
            </a:pPr>
            <a:r>
              <a:rPr lang="sl-SI" altLang="en-US" sz="1600" dirty="0" smtClean="0"/>
              <a:t>Studenti sa završenim </a:t>
            </a:r>
            <a:r>
              <a:rPr lang="sl-SI" altLang="en-US" sz="1600" b="1" dirty="0" smtClean="0"/>
              <a:t>osnovnim akademskim studijama</a:t>
            </a:r>
            <a:r>
              <a:rPr lang="sl-SI" altLang="en-US" sz="1600" dirty="0" smtClean="0"/>
              <a:t> (3 godine studija) izjednačeni sa studentima 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sa završenim </a:t>
            </a:r>
            <a:r>
              <a:rPr lang="sl-SI" altLang="en-US" sz="1400" b="1" dirty="0" smtClean="0"/>
              <a:t>strukovnim akademskim studijama</a:t>
            </a:r>
            <a:r>
              <a:rPr lang="sl-SI" altLang="en-US" sz="1400" dirty="0" smtClean="0"/>
              <a:t> (3 godine studija) na Visokoj građevinsko-geodetskoj školi u Beogradu</a:t>
            </a:r>
          </a:p>
          <a:p>
            <a:pPr>
              <a:spcBef>
                <a:spcPts val="1200"/>
              </a:spcBef>
            </a:pPr>
            <a:r>
              <a:rPr lang="sl-SI" altLang="en-US" sz="1600" dirty="0" smtClean="0"/>
              <a:t>Studenti sa završenim </a:t>
            </a:r>
            <a:r>
              <a:rPr lang="sl-SI" altLang="en-US" sz="1600" b="1" dirty="0" smtClean="0"/>
              <a:t>diplomskim akademskim studijama</a:t>
            </a:r>
            <a:r>
              <a:rPr lang="sl-SI" altLang="en-US" sz="1600" dirty="0" smtClean="0"/>
              <a:t> (5 godina studija), kod dobijanja licenci Republičkog geodetskog zavoda su izjednačeni sa studentima: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sa završenim </a:t>
            </a:r>
            <a:r>
              <a:rPr lang="sl-SI" altLang="en-US" sz="1400" b="1" dirty="0" smtClean="0"/>
              <a:t>osnovnim akademskim studijama</a:t>
            </a:r>
            <a:r>
              <a:rPr lang="sl-SI" altLang="en-US" sz="1400" dirty="0" smtClean="0"/>
              <a:t> (4 godine studija) na Tehničkom fakultetu u Novom Sadu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sa završenim </a:t>
            </a:r>
            <a:r>
              <a:rPr lang="sl-SI" altLang="en-US" sz="1400" b="1" dirty="0" smtClean="0"/>
              <a:t>strukovnim akademskim studijama</a:t>
            </a:r>
            <a:r>
              <a:rPr lang="sl-SI" altLang="en-US" sz="1400" dirty="0" smtClean="0"/>
              <a:t> (3 godine studija) na Visokoj građevinsko geodetskoj školi u Beogradu </a:t>
            </a:r>
            <a:r>
              <a:rPr lang="sl-SI" altLang="en-US" sz="1400" b="1" dirty="0" smtClean="0"/>
              <a:t>+ specijalističke studije</a:t>
            </a:r>
            <a:r>
              <a:rPr lang="sl-SI" altLang="en-US" sz="1400" dirty="0" smtClean="0"/>
              <a:t> (1 godina studija) na istoj školi</a:t>
            </a:r>
          </a:p>
          <a:p>
            <a:pPr>
              <a:spcBef>
                <a:spcPts val="1200"/>
              </a:spcBef>
            </a:pPr>
            <a:r>
              <a:rPr lang="sl-SI" altLang="en-US" sz="1600" b="1" dirty="0"/>
              <a:t>Nedovoljno definisan status studenata smera Geoinformatika pri zapošljavanju</a:t>
            </a:r>
            <a:r>
              <a:rPr lang="sl-SI" altLang="en-US" sz="1600" dirty="0"/>
              <a:t> (ne pravi se distinkcija u odnosu na studente koji završe druge smerove) </a:t>
            </a:r>
          </a:p>
          <a:p>
            <a:pPr>
              <a:spcBef>
                <a:spcPts val="1200"/>
              </a:spcBef>
            </a:pPr>
            <a:r>
              <a:rPr lang="sl-SI" altLang="en-US" sz="1600" dirty="0" smtClean="0"/>
              <a:t>Tržište </a:t>
            </a:r>
            <a:r>
              <a:rPr lang="sl-SI" altLang="en-US" sz="1600" dirty="0"/>
              <a:t>rada bi ovo trebalo da samo reguliše </a:t>
            </a:r>
            <a:r>
              <a:rPr lang="sl-SI" altLang="en-US" sz="1600" dirty="0" smtClean="0"/>
              <a:t>- </a:t>
            </a:r>
            <a:r>
              <a:rPr lang="sl-SI" altLang="en-US" sz="1600" b="1" dirty="0" smtClean="0"/>
              <a:t>problem su državni organi, javna preduzeća i druge institucije gde </a:t>
            </a:r>
            <a:r>
              <a:rPr lang="sl-SI" altLang="en-US" sz="1600" b="1" dirty="0"/>
              <a:t>znanje </a:t>
            </a:r>
            <a:r>
              <a:rPr lang="sl-SI" altLang="en-US" sz="1600" b="1" dirty="0" smtClean="0"/>
              <a:t>i kvalitet izvršavanja radnih zadataka nisu presudni za dobijanje posla i napredovanje u struci</a:t>
            </a:r>
            <a:r>
              <a:rPr lang="sl-SI" altLang="en-US" sz="1600" dirty="0" smtClean="0"/>
              <a:t>.</a:t>
            </a:r>
            <a:endParaRPr lang="sl-SI" altLang="en-US" sz="1600" dirty="0"/>
          </a:p>
          <a:p>
            <a:pPr>
              <a:spcBef>
                <a:spcPts val="1200"/>
              </a:spcBef>
            </a:pPr>
            <a:endParaRPr lang="sl-SI" altLang="en-US" b="1" dirty="0" smtClean="0"/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207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smtClean="0"/>
              <a:t>Problemi</a:t>
            </a:r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 bwMode="auto">
          <a:xfrm>
            <a:off x="153988" y="105251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200"/>
              </a:spcBef>
            </a:pPr>
            <a:r>
              <a:rPr lang="sl-SI" altLang="en-US" sz="1600" b="1" dirty="0" smtClean="0"/>
              <a:t>Kriterijumi za savladavanje gradiva na grupi predmeta iz Geoinformatike</a:t>
            </a:r>
            <a:r>
              <a:rPr lang="sl-SI" altLang="en-US" sz="1600" dirty="0" smtClean="0"/>
              <a:t> </a:t>
            </a:r>
            <a:r>
              <a:rPr lang="sl-SI" altLang="en-US" sz="1600" b="1" dirty="0" smtClean="0"/>
              <a:t>i na modulu Geoinformatika</a:t>
            </a:r>
            <a:r>
              <a:rPr lang="sl-SI" altLang="en-US" sz="1600" dirty="0" smtClean="0"/>
              <a:t> (na diplomskim akademskim studijama) </a:t>
            </a:r>
            <a:r>
              <a:rPr lang="sl-SI" altLang="en-US" sz="1600" b="1" dirty="0" smtClean="0"/>
              <a:t>su viši</a:t>
            </a:r>
            <a:r>
              <a:rPr lang="sl-SI" altLang="en-US" sz="1600" dirty="0" smtClean="0"/>
              <a:t> nego na ostalim predmetima/modulima </a:t>
            </a:r>
          </a:p>
          <a:p>
            <a:pPr lvl="1">
              <a:spcBef>
                <a:spcPts val="800"/>
              </a:spcBef>
            </a:pPr>
            <a:r>
              <a:rPr lang="sl-SI" altLang="en-US" sz="1400" dirty="0" smtClean="0"/>
              <a:t>smanjeno interesovanje prosečnih studenata, ali je pozitivan efekat što se na modul Geoinformatika upisuju kvalitetni studenti – vrlo kvalitetni završni radovi (projekti, sintezni radovi, diplomski radovi)</a:t>
            </a:r>
          </a:p>
          <a:p>
            <a:pPr lvl="1">
              <a:spcBef>
                <a:spcPts val="800"/>
              </a:spcBef>
            </a:pPr>
            <a:r>
              <a:rPr lang="sl-SI" altLang="en-US" sz="1400" dirty="0" smtClean="0"/>
              <a:t>posledica – izmenjene kvote za upis studenata po modulima na diplomskim/master studijama</a:t>
            </a:r>
          </a:p>
          <a:p>
            <a:pPr lvl="2">
              <a:spcBef>
                <a:spcPts val="600"/>
              </a:spcBef>
            </a:pPr>
            <a:r>
              <a:rPr lang="sl-SI" altLang="en-US" sz="1050" dirty="0" smtClean="0"/>
              <a:t>50% - 50% 		</a:t>
            </a:r>
            <a:r>
              <a:rPr lang="x-none" altLang="en-US" sz="1050" dirty="0" smtClean="0"/>
              <a:t>(geodezija – geoinformatika, </a:t>
            </a:r>
            <a:r>
              <a:rPr lang="sl-SI" altLang="en-US" sz="1050" dirty="0" smtClean="0"/>
              <a:t>nastavni plan iz 2005.)</a:t>
            </a:r>
          </a:p>
          <a:p>
            <a:pPr lvl="2">
              <a:spcBef>
                <a:spcPts val="600"/>
              </a:spcBef>
            </a:pPr>
            <a:r>
              <a:rPr lang="sl-SI" altLang="en-US" sz="1050" dirty="0" smtClean="0"/>
              <a:t>40</a:t>
            </a:r>
            <a:r>
              <a:rPr lang="sl-SI" altLang="en-US" sz="1050" dirty="0"/>
              <a:t>% </a:t>
            </a:r>
            <a:r>
              <a:rPr lang="sl-SI" altLang="en-US" sz="1050" dirty="0" smtClean="0"/>
              <a:t>- 40</a:t>
            </a:r>
            <a:r>
              <a:rPr lang="sl-SI" altLang="en-US" sz="1050" dirty="0"/>
              <a:t>% </a:t>
            </a:r>
            <a:r>
              <a:rPr lang="sl-SI" altLang="en-US" sz="1050" dirty="0" smtClean="0"/>
              <a:t>- 20%	</a:t>
            </a:r>
            <a:r>
              <a:rPr lang="x-none" altLang="en-US" sz="1050" dirty="0" smtClean="0"/>
              <a:t>(</a:t>
            </a:r>
            <a:r>
              <a:rPr lang="x-none" altLang="en-US" sz="1050" dirty="0"/>
              <a:t>geodezija – </a:t>
            </a:r>
            <a:r>
              <a:rPr lang="x-none" altLang="en-US" sz="1050" dirty="0" smtClean="0"/>
              <a:t>geoinformatika – upravljanje nepokretnostima , </a:t>
            </a:r>
            <a:r>
              <a:rPr lang="sl-SI" altLang="en-US" sz="1050" dirty="0" smtClean="0"/>
              <a:t>nastavni </a:t>
            </a:r>
            <a:r>
              <a:rPr lang="sl-SI" altLang="en-US" sz="1050" dirty="0"/>
              <a:t>plan iz </a:t>
            </a:r>
            <a:r>
              <a:rPr lang="sl-SI" altLang="en-US" sz="1050" dirty="0" smtClean="0"/>
              <a:t>2008.)</a:t>
            </a:r>
          </a:p>
          <a:p>
            <a:pPr lvl="2">
              <a:spcBef>
                <a:spcPts val="600"/>
              </a:spcBef>
            </a:pPr>
            <a:r>
              <a:rPr lang="sl-SI" altLang="en-US" sz="1050" dirty="0" smtClean="0"/>
              <a:t>50</a:t>
            </a:r>
            <a:r>
              <a:rPr lang="sl-SI" altLang="en-US" sz="1050" dirty="0"/>
              <a:t>% - </a:t>
            </a:r>
            <a:r>
              <a:rPr lang="sl-SI" altLang="en-US" sz="1050" dirty="0" smtClean="0"/>
              <a:t>25% </a:t>
            </a:r>
            <a:r>
              <a:rPr lang="sl-SI" altLang="en-US" sz="1050" dirty="0"/>
              <a:t>- </a:t>
            </a:r>
            <a:r>
              <a:rPr lang="sl-SI" altLang="en-US" sz="1050" dirty="0" smtClean="0"/>
              <a:t>25%</a:t>
            </a:r>
            <a:r>
              <a:rPr lang="sl-SI" altLang="en-US" sz="1050" dirty="0"/>
              <a:t>	</a:t>
            </a:r>
            <a:r>
              <a:rPr lang="x-none" altLang="en-US" sz="1050" dirty="0"/>
              <a:t>(geodezija – geoinformatika – upravljanje nepokretnostima , </a:t>
            </a:r>
            <a:r>
              <a:rPr lang="sl-SI" altLang="en-US" sz="1050" dirty="0"/>
              <a:t>nastavni plan </a:t>
            </a:r>
            <a:r>
              <a:rPr lang="sl-SI" altLang="en-US" sz="1050" dirty="0" smtClean="0"/>
              <a:t>od 2014.)</a:t>
            </a:r>
          </a:p>
          <a:p>
            <a:pPr lvl="1">
              <a:spcBef>
                <a:spcPts val="600"/>
              </a:spcBef>
            </a:pPr>
            <a:endParaRPr lang="sl-SI" altLang="en-US" sz="1000" dirty="0" smtClean="0"/>
          </a:p>
          <a:p>
            <a:pPr lvl="1">
              <a:buSzTx/>
            </a:pPr>
            <a:endParaRPr lang="sl-SI" altLang="en-US" dirty="0" smtClean="0"/>
          </a:p>
          <a:p>
            <a:endParaRPr lang="sl-S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109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ctrTitle"/>
          </p:nvPr>
        </p:nvSpPr>
        <p:spPr bwMode="auto">
          <a:xfrm>
            <a:off x="363538" y="2771775"/>
            <a:ext cx="8416925" cy="131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sl-SI" altLang="en-US" smtClean="0"/>
              <a:t>Hvala na pažnji!</a:t>
            </a:r>
            <a:endParaRPr lang="en-US" altLang="en-US" sz="1600" smtClean="0"/>
          </a:p>
        </p:txBody>
      </p:sp>
    </p:spTree>
    <p:extLst>
      <p:ext uri="{BB962C8B-B14F-4D97-AF65-F5344CB8AC3E}">
        <p14:creationId xmlns:p14="http://schemas.microsoft.com/office/powerpoint/2010/main" val="336215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Slika3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r="2538"/>
          <a:stretch>
            <a:fillRect/>
          </a:stretch>
        </p:blipFill>
        <p:spPr bwMode="auto">
          <a:xfrm>
            <a:off x="4610101" y="1371600"/>
            <a:ext cx="3619499" cy="493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20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6" t="20000" r="39792" b="10667"/>
          <a:stretch/>
        </p:blipFill>
        <p:spPr bwMode="auto">
          <a:xfrm>
            <a:off x="622704" y="3657600"/>
            <a:ext cx="2752481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Cyrl-BA" altLang="en-US" sz="1200" dirty="0"/>
              <a:t>1) </a:t>
            </a:r>
            <a:r>
              <a:rPr lang="x-none" altLang="en-US" sz="1200" dirty="0" smtClean="0"/>
              <a:t>Decision Trees </a:t>
            </a:r>
            <a:endParaRPr lang="x-none" altLang="en-US" sz="1200" dirty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x-none" altLang="en-US" sz="1200" dirty="0"/>
              <a:t>2) </a:t>
            </a:r>
            <a:r>
              <a:rPr lang="x-none" altLang="en-US" sz="1200" dirty="0" smtClean="0"/>
              <a:t>Neural Networks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Cyrl-BA" altLang="en-US" sz="1200" dirty="0" smtClean="0"/>
              <a:t>3</a:t>
            </a:r>
            <a:r>
              <a:rPr lang="sr-Cyrl-BA" altLang="en-US" sz="1200" dirty="0"/>
              <a:t>) </a:t>
            </a:r>
            <a:r>
              <a:rPr lang="x-none" altLang="en-US" sz="1200" dirty="0" smtClean="0"/>
              <a:t>Support </a:t>
            </a:r>
            <a:r>
              <a:rPr lang="x-none" altLang="en-US" sz="1200" dirty="0"/>
              <a:t>Vector </a:t>
            </a:r>
            <a:r>
              <a:rPr lang="x-none" altLang="en-US" sz="1200" dirty="0" smtClean="0"/>
              <a:t>Machines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9202" name="Picture 2" descr="D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" r="1408"/>
          <a:stretch>
            <a:fillRect/>
          </a:stretch>
        </p:blipFill>
        <p:spPr bwMode="auto">
          <a:xfrm>
            <a:off x="304800" y="2209800"/>
            <a:ext cx="333576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3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862827"/>
              </p:ext>
            </p:extLst>
          </p:nvPr>
        </p:nvGraphicFramePr>
        <p:xfrm>
          <a:off x="511175" y="1698577"/>
          <a:ext cx="4411980" cy="11588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95400"/>
                <a:gridCol w="1295400"/>
                <a:gridCol w="857531"/>
                <a:gridCol w="963649"/>
              </a:tblGrid>
              <a:tr h="504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Company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Date of </a:t>
                      </a:r>
                      <a:r>
                        <a:rPr lang="en-CA" sz="800" dirty="0" smtClean="0">
                          <a:solidFill>
                            <a:schemeClr val="tx1"/>
                          </a:solidFill>
                          <a:effectLst/>
                        </a:rPr>
                        <a:t>Aer</a:t>
                      </a:r>
                      <a:r>
                        <a:rPr lang="x-none" sz="800" dirty="0" smtClean="0">
                          <a:solidFill>
                            <a:schemeClr val="tx1"/>
                          </a:solidFill>
                          <a:effectLst/>
                        </a:rPr>
                        <a:t>ial Photogrammetry</a:t>
                      </a:r>
                      <a:r>
                        <a:rPr lang="en-CA" sz="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x-none" sz="800" dirty="0" smtClean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r>
                        <a:rPr lang="en-CA" sz="800" dirty="0" err="1" smtClean="0">
                          <a:solidFill>
                            <a:schemeClr val="tx1"/>
                          </a:solidFill>
                          <a:effectLst/>
                        </a:rPr>
                        <a:t>urvey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Resolution [m]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Number of Bands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3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 err="1">
                          <a:solidFill>
                            <a:schemeClr val="tx1"/>
                          </a:solidFill>
                          <a:effectLst/>
                        </a:rPr>
                        <a:t>MapSoft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2001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0.30×0.30</a:t>
                      </a:r>
                      <a:endParaRPr lang="en-US" sz="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1 BV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3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MapSoft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2003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0.30×0.30</a:t>
                      </a:r>
                      <a:endParaRPr lang="en-US" sz="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3 RGB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3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>
                          <a:solidFill>
                            <a:schemeClr val="tx1"/>
                          </a:solidFill>
                          <a:effectLst/>
                        </a:rPr>
                        <a:t>MapSoft</a:t>
                      </a:r>
                      <a:endParaRPr lang="en-US" sz="7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2007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0.25×0.25</a:t>
                      </a:r>
                      <a:endParaRPr lang="en-US" sz="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3 RGB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3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 err="1" smtClean="0">
                          <a:solidFill>
                            <a:schemeClr val="tx1"/>
                          </a:solidFill>
                          <a:effectLst/>
                        </a:rPr>
                        <a:t>GeoInfo</a:t>
                      </a:r>
                      <a:r>
                        <a:rPr lang="x-none" sz="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CA" sz="800" dirty="0" smtClean="0">
                          <a:solidFill>
                            <a:schemeClr val="tx1"/>
                          </a:solidFill>
                          <a:effectLst/>
                        </a:rPr>
                        <a:t>Strategy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0.20×0.20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CA" sz="800" dirty="0">
                          <a:solidFill>
                            <a:schemeClr val="tx1"/>
                          </a:solidFill>
                          <a:effectLst/>
                        </a:rPr>
                        <a:t>3 RGB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7920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t="13667" r="35834" b="7112"/>
          <a:stretch/>
        </p:blipFill>
        <p:spPr bwMode="auto">
          <a:xfrm>
            <a:off x="5880100" y="1676400"/>
            <a:ext cx="3187700" cy="39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76200" y="3200400"/>
            <a:ext cx="5813425" cy="2895600"/>
            <a:chOff x="130175" y="3048000"/>
            <a:chExt cx="6042025" cy="3162300"/>
          </a:xfrm>
        </p:grpSpPr>
        <p:grpSp>
          <p:nvGrpSpPr>
            <p:cNvPr id="5" name="Group 4"/>
            <p:cNvGrpSpPr/>
            <p:nvPr/>
          </p:nvGrpSpPr>
          <p:grpSpPr>
            <a:xfrm>
              <a:off x="130175" y="3048000"/>
              <a:ext cx="6042025" cy="3162300"/>
              <a:chOff x="-285662" y="5033100"/>
              <a:chExt cx="15795625" cy="8477250"/>
            </a:xfrm>
          </p:grpSpPr>
          <p:pic>
            <p:nvPicPr>
              <p:cNvPr id="181250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94" t="16333" r="10834" b="9499"/>
              <a:stretch/>
            </p:blipFill>
            <p:spPr bwMode="auto">
              <a:xfrm>
                <a:off x="-285662" y="5033100"/>
                <a:ext cx="15795625" cy="8477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Rectangle 3"/>
              <p:cNvSpPr/>
              <p:nvPr/>
            </p:nvSpPr>
            <p:spPr>
              <a:xfrm>
                <a:off x="1104900" y="9696450"/>
                <a:ext cx="1600200" cy="533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346710" y="5943600"/>
              <a:ext cx="75438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552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514600" y="2514600"/>
            <a:ext cx="3505200" cy="3352800"/>
            <a:chOff x="0" y="2971800"/>
            <a:chExt cx="3505200" cy="3352800"/>
          </a:xfrm>
        </p:grpSpPr>
        <p:pic>
          <p:nvPicPr>
            <p:cNvPr id="182274" name="Picture 2" descr="Stanovnistvo2001_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9" r="5286" b="9525"/>
            <a:stretch>
              <a:fillRect/>
            </a:stretch>
          </p:blipFill>
          <p:spPr bwMode="auto">
            <a:xfrm>
              <a:off x="0" y="2971800"/>
              <a:ext cx="3410087" cy="297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85800" y="5924490"/>
              <a:ext cx="2819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000" dirty="0" err="1">
                  <a:latin typeface="Cambria" panose="02040503050406030204" pitchFamily="18" charset="0"/>
                </a:rPr>
                <a:t>Dasymetric</a:t>
              </a:r>
              <a:r>
                <a:rPr lang="en-CA" sz="1000" dirty="0">
                  <a:latin typeface="Cambria" panose="02040503050406030204" pitchFamily="18" charset="0"/>
                </a:rPr>
                <a:t> map depicting population density for the year 2001.</a:t>
              </a:r>
              <a:endParaRPr lang="en-US" sz="1000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867400" y="2057400"/>
            <a:ext cx="3264693" cy="4267200"/>
            <a:chOff x="5867400" y="2057400"/>
            <a:chExt cx="3264693" cy="4267200"/>
          </a:xfrm>
        </p:grpSpPr>
        <p:pic>
          <p:nvPicPr>
            <p:cNvPr id="183298" name="Picture 2" descr="PCI_A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59"/>
            <a:stretch/>
          </p:blipFill>
          <p:spPr bwMode="auto">
            <a:xfrm>
              <a:off x="5867400" y="2739834"/>
              <a:ext cx="3264693" cy="320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867400" y="5924490"/>
              <a:ext cx="2819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ambria" panose="02040503050406030204" pitchFamily="18" charset="0"/>
                </a:rPr>
                <a:t>Population dynamics modeling between two censuses by PCI map.</a:t>
              </a:r>
            </a:p>
          </p:txBody>
        </p:sp>
        <p:pic>
          <p:nvPicPr>
            <p:cNvPr id="18329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06" y="2057400"/>
              <a:ext cx="1500187" cy="511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25400" y="1789016"/>
            <a:ext cx="2605158" cy="3873143"/>
            <a:chOff x="3262242" y="1598613"/>
            <a:chExt cx="2605158" cy="3873143"/>
          </a:xfrm>
        </p:grpSpPr>
        <p:pic>
          <p:nvPicPr>
            <p:cNvPr id="183300" name="Picture 4" descr="BHT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26"/>
            <a:stretch>
              <a:fillRect/>
            </a:stretch>
          </p:blipFill>
          <p:spPr bwMode="auto">
            <a:xfrm>
              <a:off x="3262242" y="1598613"/>
              <a:ext cx="2528958" cy="343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352800" y="5071646"/>
              <a:ext cx="2514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Cambria" panose="02040503050406030204" pitchFamily="18" charset="0"/>
                </a:rPr>
                <a:t>Residential Building Blocks Layer for the year 2001.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2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22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5" t="15667" r="35435" b="6667"/>
          <a:stretch/>
        </p:blipFill>
        <p:spPr bwMode="auto">
          <a:xfrm>
            <a:off x="174625" y="1562100"/>
            <a:ext cx="4070350" cy="474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7" t="37222" r="35416" b="32222"/>
          <a:stretch/>
        </p:blipFill>
        <p:spPr bwMode="auto">
          <a:xfrm>
            <a:off x="4724400" y="1660525"/>
            <a:ext cx="4191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5" t="30800" r="35486" b="31445"/>
          <a:stretch/>
        </p:blipFill>
        <p:spPr bwMode="auto">
          <a:xfrm>
            <a:off x="4648200" y="3755523"/>
            <a:ext cx="4267200" cy="243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0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524000" y="2603500"/>
            <a:ext cx="3581400" cy="292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FF99"/>
              </a:solidFill>
            </a:endParaRPr>
          </a:p>
        </p:txBody>
      </p:sp>
      <p:sp>
        <p:nvSpPr>
          <p:cNvPr id="10243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Počeci razvoja geoinformatike na GF</a:t>
            </a:r>
            <a:endParaRPr lang="en-US" altLang="en-US" dirty="0" smtClean="0"/>
          </a:p>
        </p:txBody>
      </p:sp>
      <p:sp>
        <p:nvSpPr>
          <p:cNvPr id="10244" name="Content Placeholder 3"/>
          <p:cNvSpPr>
            <a:spLocks noGrp="1"/>
          </p:cNvSpPr>
          <p:nvPr>
            <p:ph idx="1"/>
          </p:nvPr>
        </p:nvSpPr>
        <p:spPr bwMode="auto">
          <a:xfrm>
            <a:off x="142875" y="944563"/>
            <a:ext cx="8836025" cy="5272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l-SI" altLang="en-US" sz="1600" dirty="0" smtClean="0"/>
              <a:t>Razvoj informatike neminovno je uticao na uvođenje odgovarajućih predmeta u nastavu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dirty="0" smtClean="0"/>
              <a:t>Tenika računanja</a:t>
            </a:r>
          </a:p>
          <a:p>
            <a:pPr lvl="1">
              <a:spcBef>
                <a:spcPts val="600"/>
              </a:spcBef>
              <a:buSzTx/>
            </a:pPr>
            <a:r>
              <a:rPr lang="sl-SI" altLang="en-US" sz="1400" dirty="0" smtClean="0"/>
              <a:t>Automatska obrada podataka u geodeziji</a:t>
            </a:r>
          </a:p>
          <a:p>
            <a:pPr>
              <a:lnSpc>
                <a:spcPts val="2200"/>
              </a:lnSpc>
            </a:pPr>
            <a:r>
              <a:rPr lang="sl-SI" altLang="en-US" sz="1600" dirty="0" smtClean="0"/>
              <a:t>Od 1991. godine na Građevinskom fakultetu je za studente geodezije uveden novi predmet - </a:t>
            </a:r>
            <a:r>
              <a:rPr lang="sl-SI" altLang="en-US" sz="1600" b="1" dirty="0" smtClean="0"/>
              <a:t>Prostorni informacioni sistemi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 smtClean="0"/>
              <a:t>Obuhvata izučavanje GIS-a, a posebno sa aspekta modeliranja, prikupljanja i obrade prostornih podataka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osnovni pojmovi iz GIS-a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metode prikupljanja i izvori prostornih podataka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kontrole geometrijske i topološke konzistentnosti podataka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sistemi za upravljanje bazama podataka i modeliranje podataka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modeli i modeliranje prostornih podataka</a:t>
            </a:r>
          </a:p>
          <a:p>
            <a:pPr lvl="2">
              <a:spcBef>
                <a:spcPts val="600"/>
              </a:spcBef>
            </a:pPr>
            <a:r>
              <a:rPr lang="sl-SI" altLang="en-US" sz="1400" dirty="0" smtClean="0"/>
              <a:t>primene GIS-a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dirty="0"/>
              <a:t>Z</a:t>
            </a:r>
            <a:r>
              <a:rPr lang="sl-SI" altLang="en-US" sz="1400" dirty="0" smtClean="0"/>
              <a:t>bog ograničenog fonda časova prostorne </a:t>
            </a:r>
            <a:r>
              <a:rPr lang="sl-SI" altLang="en-US" sz="1400" b="1" dirty="0" smtClean="0"/>
              <a:t>analize se izučavaju u skraćenom obimu</a:t>
            </a:r>
          </a:p>
          <a:p>
            <a:pPr lvl="1">
              <a:spcBef>
                <a:spcPts val="1200"/>
              </a:spcBef>
              <a:buSzTx/>
            </a:pPr>
            <a:r>
              <a:rPr lang="sl-SI" altLang="en-US" sz="1400" b="1" dirty="0"/>
              <a:t>S</a:t>
            </a:r>
            <a:r>
              <a:rPr lang="sl-SI" altLang="en-US" sz="1400" b="1" dirty="0" smtClean="0"/>
              <a:t>tudentima nedostaje osnovno informatičko predznanje</a:t>
            </a:r>
            <a:r>
              <a:rPr lang="sl-SI" altLang="en-US" sz="1400" dirty="0" smtClean="0"/>
              <a:t> (generalno korišćenje softvera, baze podataka, programiranje, ...)</a:t>
            </a:r>
          </a:p>
          <a:p>
            <a:pPr lvl="1">
              <a:spcBef>
                <a:spcPts val="600"/>
              </a:spcBef>
              <a:buSzTx/>
            </a:pPr>
            <a:endParaRPr lang="sl-SI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07975" y="980234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5" t="14222" r="36270" b="5524"/>
          <a:stretch/>
        </p:blipFill>
        <p:spPr bwMode="auto">
          <a:xfrm>
            <a:off x="304800" y="1547247"/>
            <a:ext cx="3733800" cy="475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7" name="Picture 3" descr="rank prva 1 data setova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886" y="4076383"/>
            <a:ext cx="4775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8" name="Picture 4" descr="uporedjenje 4 d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8"/>
          <a:stretch>
            <a:fillRect/>
          </a:stretch>
        </p:blipFill>
        <p:spPr bwMode="auto">
          <a:xfrm>
            <a:off x="4125886" y="1600200"/>
            <a:ext cx="4669121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267200" y="3352800"/>
            <a:ext cx="4633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mbria" panose="02040503050406030204" pitchFamily="18" charset="0"/>
              </a:rPr>
              <a:t>Comparison of the validation measures of models for three data representations S, S</a:t>
            </a:r>
            <a:r>
              <a:rPr lang="en-US" sz="1000" baseline="-25000" dirty="0">
                <a:latin typeface="Cambria" panose="02040503050406030204" pitchFamily="18" charset="0"/>
              </a:rPr>
              <a:t>n</a:t>
            </a:r>
            <a:r>
              <a:rPr lang="en-US" sz="1000" dirty="0">
                <a:latin typeface="Cambria" panose="02040503050406030204" pitchFamily="18" charset="0"/>
              </a:rPr>
              <a:t> and </a:t>
            </a:r>
            <a:r>
              <a:rPr lang="en-US" sz="1000" dirty="0" err="1">
                <a:latin typeface="Cambria" panose="02040503050406030204" pitchFamily="18" charset="0"/>
              </a:rPr>
              <a:t>S</a:t>
            </a:r>
            <a:r>
              <a:rPr lang="en-US" sz="1000" baseline="-25000" dirty="0" err="1">
                <a:latin typeface="Cambria" panose="02040503050406030204" pitchFamily="18" charset="0"/>
              </a:rPr>
              <a:t>nh</a:t>
            </a:r>
            <a:r>
              <a:rPr lang="en-US" sz="1000" dirty="0">
                <a:latin typeface="Cambria" panose="02040503050406030204" pitchFamily="18" charset="0"/>
              </a:rPr>
              <a:t> for all three machine learning methods.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67200" y="6078379"/>
            <a:ext cx="4633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Cambria" panose="02040503050406030204" pitchFamily="18" charset="0"/>
              </a:rPr>
              <a:t>Attribute ranking values based on χ2, IG and GR method for data representation S.</a:t>
            </a:r>
          </a:p>
        </p:txBody>
      </p:sp>
    </p:spTree>
    <p:extLst>
      <p:ext uri="{BB962C8B-B14F-4D97-AF65-F5344CB8AC3E}">
        <p14:creationId xmlns:p14="http://schemas.microsoft.com/office/powerpoint/2010/main" val="380800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vi-VN" dirty="0"/>
              <a:t>Predviđanje promena u korišćenju zeml</a:t>
            </a:r>
            <a:r>
              <a:rPr lang="x-none" dirty="0"/>
              <a:t>ј</a:t>
            </a:r>
            <a:r>
              <a:rPr lang="vi-VN" dirty="0"/>
              <a:t>išta primenom modela vođenih podacima (Data-driven models</a:t>
            </a:r>
            <a:r>
              <a:rPr lang="vi-VN" dirty="0" smtClean="0"/>
              <a:t>)</a:t>
            </a:r>
            <a:r>
              <a:rPr lang="sr-Latn-CS" altLang="en-US" sz="1400" dirty="0" smtClean="0"/>
              <a:t> (Mileva Samardžić</a:t>
            </a:r>
            <a:r>
              <a:rPr lang="sl-SI" altLang="en-US" sz="1400" dirty="0" smtClean="0"/>
              <a:t>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2279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17833" r="13541" b="7166"/>
          <a:stretch/>
        </p:blipFill>
        <p:spPr bwMode="auto">
          <a:xfrm>
            <a:off x="228600" y="1600200"/>
            <a:ext cx="7429500" cy="41173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23" name="Picture 3" descr="kapp sim IG S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2959743"/>
            <a:ext cx="4098925" cy="20694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22" name="Picture 2" descr="kapp translok IG Sn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91000"/>
            <a:ext cx="4114800" cy="207317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80728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Predmet istraživanja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metode i postupci koje treba sprovesti da bi se uspešno realizovala izrada i stavljanje u službenu upotrebu DKP-a za teritoriju Srbije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Cilj istraživanja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prikupljanje i analiza podataka o državnom premeru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prikupljanje i analiza podataka o katastarskim planovima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sprovođenje opsežnih eksperimenata sa ciljem utvrđivanja kvaliteta postojeće geodetske osnove za snimanje detalja državnog premera u Gaus-Krigerovoj projekciji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planiranje i eksperimentalna ispitivanja različitih metoda izrade DKP-a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predlog rešenja vezanih za izradu i stavljanje u službenu upotrebu DKP-a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vi-VN" altLang="en-US" dirty="0" smtClean="0"/>
              <a:t>sprovođenje tehno-ekonomske analize predloženih metoda</a:t>
            </a:r>
            <a:r>
              <a:rPr lang="sl-SI" altLang="en-US" dirty="0" smtClean="0"/>
              <a:t> </a:t>
            </a: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3" descr="ster_p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2362200"/>
            <a:ext cx="251460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pl-PL" sz="1400" dirty="0" smtClean="0"/>
              <a:t>Digitalni katastarski plan u novom prostornom referentnom sistemu Srbije</a:t>
            </a:r>
            <a:r>
              <a:rPr lang="sl-SI" altLang="en-US" sz="1400" dirty="0" smtClean="0"/>
              <a:t> </a:t>
            </a:r>
          </a:p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sl-SI" altLang="en-US" sz="1400" dirty="0" smtClean="0"/>
              <a:t>(Milivoje Avramović)</a:t>
            </a:r>
            <a:endParaRPr kumimoji="0" lang="it-IT" altLang="en-US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80728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Kvalitet geodetske osnove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pl-PL" sz="1400" dirty="0" smtClean="0"/>
              <a:t>Digitalni katastarski plan u novom prostornom referentnom sistemu Srbije</a:t>
            </a:r>
            <a:r>
              <a:rPr lang="sl-SI" altLang="en-US" sz="1400" dirty="0" smtClean="0"/>
              <a:t> </a:t>
            </a:r>
          </a:p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sl-SI" altLang="en-US" sz="1400" dirty="0" smtClean="0"/>
              <a:t>(Milivoje Avramović)</a:t>
            </a:r>
            <a:endParaRPr kumimoji="0" lang="it-IT" altLang="en-US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pic>
        <p:nvPicPr>
          <p:cNvPr id="13" name="Picture 2" descr="img_ogr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981200"/>
            <a:ext cx="2743200" cy="401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828800"/>
            <a:ext cx="4953000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14400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Kvalitet godetskih planova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pl-PL" sz="1400" dirty="0" smtClean="0"/>
              <a:t>Digitalni katastarski plan u novom prostornom referentnom sistemu Srbije</a:t>
            </a:r>
            <a:r>
              <a:rPr lang="sl-SI" altLang="en-US" sz="1400" dirty="0" smtClean="0"/>
              <a:t> </a:t>
            </a:r>
          </a:p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sl-SI" altLang="en-US" sz="1400" dirty="0" smtClean="0"/>
              <a:t>(Milivoje Avramović)</a:t>
            </a:r>
            <a:endParaRPr kumimoji="0" lang="it-IT" altLang="en-US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7000" y="20574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>
                <a:latin typeface="Cambria" pitchFamily="18" charset="0"/>
              </a:rPr>
              <a:t>Srednje kvadratne greške sračunate iz razlika koordinata tačaka DKP-a dobijenih iz originalnih (numeričkih) podataka premera  i digitalizacijom postojećih katastarskih planova</a:t>
            </a:r>
            <a:endParaRPr lang="en-US" sz="1200" dirty="0">
              <a:latin typeface="Cambria" pitchFamily="18" charset="0"/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/>
        </p:nvGraphicFramePr>
        <p:xfrm>
          <a:off x="152400" y="1867365"/>
          <a:ext cx="6248400" cy="4914435"/>
        </p:xfrm>
        <a:graphic>
          <a:graphicData uri="http://schemas.openxmlformats.org/drawingml/2006/table">
            <a:tbl>
              <a:tblPr/>
              <a:tblGrid>
                <a:gridCol w="1894919"/>
                <a:gridCol w="1088370"/>
                <a:gridCol w="1087029"/>
                <a:gridCol w="1089713"/>
                <a:gridCol w="1088369"/>
              </a:tblGrid>
              <a:tr h="216346">
                <a:tc rowSpan="2">
                  <a:txBody>
                    <a:bodyPr/>
                    <a:lstStyle/>
                    <a:p>
                      <a:pPr marL="0" marR="0" lvl="0" indent="-412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Katastarske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opštine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Sa uključenim grubim greškama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Sa isključenim grubim greškama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</a:tr>
              <a:tr h="432692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Srednje kvad. vrednosti odstupanja</a:t>
                      </a: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 Y 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Srednje kvad. vrednosti odstupanja</a:t>
                      </a: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 X 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Srednje kvad. vrednosti odstupanja Y </a:t>
                      </a: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Srednje kvad. vrednosti odstupanja</a:t>
                      </a: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 X 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0817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Detaljne tačke granica parcela i objekata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Adrovac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0.57</a:t>
                      </a: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0.596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0.467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0.509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Lesenovci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0.415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0.398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0.347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Drtevci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0.353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0.309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0.344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Novi Pazar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0.746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0.676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0.579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0.497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Smrdić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0.414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0.302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Simićevo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0.434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0.439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0.211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0.278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0.484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0.484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0.369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2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[mm*M]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0.194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0.194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0.148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0.152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0817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Detaljne tačke granica parcela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Adrovac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0.734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1.571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0.439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0.480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Lesenovci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0.417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0.400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0.351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Drtevci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0.356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0.382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0.311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0.342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Novi Pazar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0.756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0.682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0.588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0.502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Smrdić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0.416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0.302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Simićevo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0.207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0.275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0.495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0.640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0.366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0.375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2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[mm*M]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0.198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0.256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0.146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0.150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0817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Detaljne tačke granica objekata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Adrovac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0.848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0.816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0.646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0.674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Lesenovci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0.372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0.281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0.282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Drtevci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0.261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0.391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0.261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0.391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Novi Pazar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0.414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0.488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0.344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0.386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Smrdić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0.356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0.607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0.319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0.494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Simićevo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1.219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0.912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0.322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0.351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0.575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0.598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0.362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0.429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32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Prosečne s</a:t>
                      </a:r>
                      <a:r>
                        <a:rPr kumimoji="0" lang="sr-Cyrl-C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rednje kvad. vrednosti odstupanja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[mm*M]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0.230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0.239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0.145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0.172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6496" marR="564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5" y="914400"/>
            <a:ext cx="6163456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sz="14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Metodologija formiranja </a:t>
            </a:r>
            <a:r>
              <a:rPr lang="pl-PL" dirty="0" smtClean="0"/>
              <a:t>Digitalnog katastarskog plana</a:t>
            </a:r>
            <a:endParaRPr lang="sl-SI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94860" y="969816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pl-PL" sz="1400" dirty="0" smtClean="0"/>
              <a:t>Digitalni katastarski plan u novom prostornom referentnom sistemu Srbije</a:t>
            </a:r>
            <a:r>
              <a:rPr lang="sl-SI" altLang="en-US" sz="1400" dirty="0" smtClean="0"/>
              <a:t> </a:t>
            </a:r>
          </a:p>
          <a:p>
            <a:pPr marL="285750" lvl="0" eaLnBrk="0" hangingPunct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</a:pPr>
            <a:r>
              <a:rPr lang="sl-SI" altLang="en-US" sz="1400" dirty="0" smtClean="0"/>
              <a:t>(Milivoje Avramović)</a:t>
            </a:r>
            <a:endParaRPr kumimoji="0" lang="it-IT" altLang="en-US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graphicFrame>
        <p:nvGraphicFramePr>
          <p:cNvPr id="236546" name="Object 1"/>
          <p:cNvGraphicFramePr>
            <a:graphicFrameLocks noChangeAspect="1"/>
          </p:cNvGraphicFramePr>
          <p:nvPr/>
        </p:nvGraphicFramePr>
        <p:xfrm>
          <a:off x="609600" y="2057400"/>
          <a:ext cx="6765925" cy="4040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81" r:id="rId4" imgW="7104507" imgH="3878961" progId="">
                  <p:embed/>
                </p:oleObj>
              </mc:Choice>
              <mc:Fallback>
                <p:oleObj r:id="rId4" imgW="7104507" imgH="3878961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057400"/>
                        <a:ext cx="6765925" cy="40407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l-SI" dirty="0" smtClean="0"/>
              <a:t>Automatsko kartiranje klimatskih varijabli primenom prostorno-vremenskih geostatističkih metoda</a:t>
            </a:r>
            <a:r>
              <a:rPr lang="sl-SI" altLang="en-US" sz="1400" dirty="0" smtClean="0"/>
              <a:t> (Milan Kilibarda)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Ključni elementi doktorske disertacije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Kartiranje prostorno-vremenske promenljive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Prostorno-vremenska geostatistika – prostorno-vremenski variogram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Javno dostupni podaci: stanice i satelitski podaci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Globalni model za predikciju dnevnih tempreatura (1 km x 1 dan) 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Automatsko kartiranje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Vizuelizacija prostorno-vremenskih podataka</a:t>
            </a:r>
            <a:endParaRPr lang="sl-SI" altLang="en-US" sz="12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b="1" dirty="0" smtClean="0">
              <a:solidFill>
                <a:srgbClr val="FF0000"/>
              </a:solidFill>
            </a:endParaRP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Sadržaj disartacije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Uvod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Metode za interpolaciju klimatskih varijabli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Javno dostupni globalni meteorološki podaci i prelimenarna prostorno vremenska analiza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Prostorno-vremenska interpolacija dnevnih temperatura vazduha iznad površine Zemlje u rezoluciji 1 km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Paket </a:t>
            </a:r>
            <a:r>
              <a:rPr lang="sl-SI" altLang="en-US" b="1" dirty="0" smtClean="0"/>
              <a:t>meteo</a:t>
            </a:r>
            <a:r>
              <a:rPr lang="sl-SI" altLang="en-US" dirty="0" smtClean="0"/>
              <a:t> za prostorno vremensko automatsko kartiranje 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Vizuelizacija prostorno-vremenskih meteoroloških podataka primenom </a:t>
            </a:r>
            <a:r>
              <a:rPr lang="sl-SI" altLang="en-US" b="1" dirty="0" smtClean="0"/>
              <a:t>plotGoogleMaps</a:t>
            </a:r>
            <a:r>
              <a:rPr lang="sl-SI" altLang="en-US" dirty="0" smtClean="0"/>
              <a:t> paketa (R okruženje)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Diskusija i zaključak </a:t>
            </a:r>
            <a:endParaRPr lang="sl-SI" altLang="en-US" b="1" dirty="0">
              <a:solidFill>
                <a:srgbClr val="FF0000"/>
              </a:solidFill>
            </a:endParaRP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l-SI" dirty="0" smtClean="0"/>
              <a:t>Automatsko kartiranje klimatskih varijabli primenom prostorno-vremenskih geostatističkih metoda</a:t>
            </a:r>
            <a:r>
              <a:rPr lang="sl-SI" altLang="en-US" sz="1400" dirty="0" smtClean="0"/>
              <a:t> (Milan Kilibarda)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04800" y="1752600"/>
            <a:ext cx="6553200" cy="3200400"/>
            <a:chOff x="0" y="1524000"/>
            <a:chExt cx="9448800" cy="5029200"/>
          </a:xfrm>
        </p:grpSpPr>
        <p:sp>
          <p:nvSpPr>
            <p:cNvPr id="97" name="Heptagon 96"/>
            <p:cNvSpPr/>
            <p:nvPr/>
          </p:nvSpPr>
          <p:spPr>
            <a:xfrm>
              <a:off x="838200" y="16764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Z1=20</a:t>
              </a:r>
              <a:endParaRPr lang="en-GB" sz="900" dirty="0"/>
            </a:p>
          </p:txBody>
        </p:sp>
        <p:sp>
          <p:nvSpPr>
            <p:cNvPr id="98" name="Heptagon 97"/>
            <p:cNvSpPr/>
            <p:nvPr/>
          </p:nvSpPr>
          <p:spPr>
            <a:xfrm>
              <a:off x="3276600" y="3581400"/>
              <a:ext cx="1600200" cy="914400"/>
            </a:xfrm>
            <a:prstGeom prst="heptagon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900" b="1" dirty="0" smtClean="0"/>
                <a:t>Zn=?</a:t>
              </a:r>
              <a:endParaRPr lang="en-GB" sz="900" b="1" dirty="0"/>
            </a:p>
          </p:txBody>
        </p:sp>
        <p:sp>
          <p:nvSpPr>
            <p:cNvPr id="99" name="Heptagon 98"/>
            <p:cNvSpPr/>
            <p:nvPr/>
          </p:nvSpPr>
          <p:spPr>
            <a:xfrm>
              <a:off x="7620000" y="16002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Z2=20</a:t>
              </a:r>
              <a:endParaRPr lang="en-GB" sz="900" dirty="0"/>
            </a:p>
          </p:txBody>
        </p:sp>
        <p:sp>
          <p:nvSpPr>
            <p:cNvPr id="100" name="Heptagon 99"/>
            <p:cNvSpPr/>
            <p:nvPr/>
          </p:nvSpPr>
          <p:spPr>
            <a:xfrm>
              <a:off x="5791200" y="45720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Z4=24</a:t>
              </a:r>
              <a:endParaRPr lang="en-GB" sz="900" dirty="0"/>
            </a:p>
          </p:txBody>
        </p:sp>
        <p:sp>
          <p:nvSpPr>
            <p:cNvPr id="101" name="Heptagon 100"/>
            <p:cNvSpPr/>
            <p:nvPr/>
          </p:nvSpPr>
          <p:spPr>
            <a:xfrm>
              <a:off x="762000" y="50292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Z3=25</a:t>
              </a:r>
              <a:endParaRPr lang="en-GB" sz="900" dirty="0"/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1752600" y="2895600"/>
              <a:ext cx="1295400" cy="68580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/>
            <p:nvPr/>
          </p:nvCxnSpPr>
          <p:spPr>
            <a:xfrm rot="10800000" flipV="1">
              <a:off x="5638800" y="2667000"/>
              <a:ext cx="1828800" cy="106680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rot="10800000">
              <a:off x="4953000" y="4495800"/>
              <a:ext cx="685800" cy="381000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 flipV="1">
              <a:off x="1981200" y="4572000"/>
              <a:ext cx="1295400" cy="762000"/>
            </a:xfrm>
            <a:prstGeom prst="straightConnector1">
              <a:avLst/>
            </a:prstGeom>
            <a:ln w="1587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228600" y="3581400"/>
              <a:ext cx="28956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X</a:t>
              </a:r>
              <a:r>
                <a:rPr lang="x-none" sz="900" dirty="0" smtClean="0"/>
                <a:t>1 , Y1, ti , i= 1,2,3</a:t>
              </a:r>
              <a:endParaRPr lang="en-GB" sz="900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3581400" y="4648200"/>
              <a:ext cx="13716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X</a:t>
              </a:r>
              <a:r>
                <a:rPr lang="x-none" sz="900" dirty="0" smtClean="0"/>
                <a:t>n , Yn, t2</a:t>
              </a:r>
              <a:endParaRPr lang="en-GB" sz="900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934200" y="5791200"/>
              <a:ext cx="22098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X</a:t>
              </a:r>
              <a:r>
                <a:rPr lang="x-none" sz="900" dirty="0" smtClean="0"/>
                <a:t>4 , Y4, ti , i= 1,2,3</a:t>
              </a:r>
              <a:endParaRPr lang="en-GB" sz="900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905000" y="6248400"/>
              <a:ext cx="23622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X</a:t>
              </a:r>
              <a:r>
                <a:rPr lang="x-none" sz="900" dirty="0" smtClean="0"/>
                <a:t>3 , Y3, ti , i= 1,2,3</a:t>
              </a:r>
              <a:endParaRPr lang="en-GB" sz="900" dirty="0"/>
            </a:p>
          </p:txBody>
        </p:sp>
        <p:sp>
          <p:nvSpPr>
            <p:cNvPr id="110" name="Heptagon 109"/>
            <p:cNvSpPr/>
            <p:nvPr/>
          </p:nvSpPr>
          <p:spPr>
            <a:xfrm>
              <a:off x="685800" y="22098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Z1=21</a:t>
              </a:r>
              <a:endParaRPr lang="en-GB" sz="900" dirty="0"/>
            </a:p>
          </p:txBody>
        </p:sp>
        <p:sp>
          <p:nvSpPr>
            <p:cNvPr id="111" name="Heptagon 110"/>
            <p:cNvSpPr/>
            <p:nvPr/>
          </p:nvSpPr>
          <p:spPr>
            <a:xfrm>
              <a:off x="0" y="25146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Z1=24</a:t>
              </a:r>
              <a:endParaRPr lang="en-GB" sz="900" dirty="0"/>
            </a:p>
          </p:txBody>
        </p:sp>
        <p:cxnSp>
          <p:nvCxnSpPr>
            <p:cNvPr id="112" name="Straight Arrow Connector 111"/>
            <p:cNvCxnSpPr/>
            <p:nvPr/>
          </p:nvCxnSpPr>
          <p:spPr>
            <a:xfrm rot="16200000" flipH="1">
              <a:off x="1943100" y="2400300"/>
              <a:ext cx="1219200" cy="11430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/>
            <p:nvPr/>
          </p:nvCxnSpPr>
          <p:spPr>
            <a:xfrm>
              <a:off x="1143000" y="3276600"/>
              <a:ext cx="1828800" cy="3810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Heptagon 113"/>
            <p:cNvSpPr/>
            <p:nvPr/>
          </p:nvSpPr>
          <p:spPr>
            <a:xfrm>
              <a:off x="304800" y="42672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Z3=23</a:t>
              </a:r>
              <a:endParaRPr lang="en-GB" sz="900" dirty="0"/>
            </a:p>
          </p:txBody>
        </p:sp>
        <p:sp>
          <p:nvSpPr>
            <p:cNvPr id="115" name="Heptagon 114"/>
            <p:cNvSpPr/>
            <p:nvPr/>
          </p:nvSpPr>
          <p:spPr>
            <a:xfrm>
              <a:off x="762000" y="56388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Z3=26</a:t>
              </a:r>
              <a:endParaRPr lang="en-GB" sz="900" dirty="0"/>
            </a:p>
          </p:txBody>
        </p:sp>
        <p:sp>
          <p:nvSpPr>
            <p:cNvPr id="116" name="Heptagon 115"/>
            <p:cNvSpPr/>
            <p:nvPr/>
          </p:nvSpPr>
          <p:spPr>
            <a:xfrm>
              <a:off x="5181600" y="51054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Z4=26</a:t>
              </a:r>
              <a:endParaRPr lang="en-GB" sz="900" dirty="0"/>
            </a:p>
          </p:txBody>
        </p:sp>
        <p:sp>
          <p:nvSpPr>
            <p:cNvPr id="117" name="Heptagon 116"/>
            <p:cNvSpPr/>
            <p:nvPr/>
          </p:nvSpPr>
          <p:spPr>
            <a:xfrm>
              <a:off x="6477000" y="40386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Z4=25</a:t>
              </a:r>
              <a:endParaRPr lang="en-GB" sz="900" dirty="0"/>
            </a:p>
          </p:txBody>
        </p:sp>
        <p:sp>
          <p:nvSpPr>
            <p:cNvPr id="118" name="Heptagon 117"/>
            <p:cNvSpPr/>
            <p:nvPr/>
          </p:nvSpPr>
          <p:spPr>
            <a:xfrm>
              <a:off x="8077200" y="2057400"/>
              <a:ext cx="1066800" cy="914400"/>
            </a:xfrm>
            <a:prstGeom prst="heptagon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x-none" sz="900" dirty="0" smtClean="0"/>
                <a:t>Z2=19</a:t>
              </a:r>
              <a:endParaRPr lang="en-GB" sz="900" dirty="0"/>
            </a:p>
          </p:txBody>
        </p:sp>
        <p:cxnSp>
          <p:nvCxnSpPr>
            <p:cNvPr id="119" name="Straight Arrow Connector 118"/>
            <p:cNvCxnSpPr/>
            <p:nvPr/>
          </p:nvCxnSpPr>
          <p:spPr>
            <a:xfrm flipV="1">
              <a:off x="1371600" y="4419600"/>
              <a:ext cx="1676400" cy="3048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/>
            <p:cNvCxnSpPr/>
            <p:nvPr/>
          </p:nvCxnSpPr>
          <p:spPr>
            <a:xfrm flipV="1">
              <a:off x="1828800" y="4724400"/>
              <a:ext cx="1371600" cy="11430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/>
            <p:cNvCxnSpPr/>
            <p:nvPr/>
          </p:nvCxnSpPr>
          <p:spPr>
            <a:xfrm rot="16200000" flipV="1">
              <a:off x="4724400" y="5029200"/>
              <a:ext cx="762000" cy="1524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/>
            <p:cNvCxnSpPr/>
            <p:nvPr/>
          </p:nvCxnSpPr>
          <p:spPr>
            <a:xfrm rot="10800000">
              <a:off x="5029200" y="4267200"/>
              <a:ext cx="1371600" cy="1588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/>
            <p:nvPr/>
          </p:nvCxnSpPr>
          <p:spPr>
            <a:xfrm rot="10800000" flipV="1">
              <a:off x="5105400" y="2286000"/>
              <a:ext cx="1524000" cy="12954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/>
            <p:nvPr/>
          </p:nvCxnSpPr>
          <p:spPr>
            <a:xfrm rot="10800000" flipV="1">
              <a:off x="5562600" y="3505200"/>
              <a:ext cx="1676400" cy="38100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533400" y="15240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t1</a:t>
              </a:r>
              <a:endParaRPr lang="en-GB" sz="900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81000" y="19812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t2</a:t>
              </a:r>
              <a:endParaRPr lang="en-GB" sz="900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0" y="22098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t3</a:t>
              </a:r>
              <a:endParaRPr lang="en-GB" sz="900" dirty="0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6248400" y="15240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t1</a:t>
              </a:r>
              <a:endParaRPr lang="en-GB" sz="900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8877300" y="18288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t3</a:t>
              </a:r>
              <a:endParaRPr lang="en-GB" sz="900" dirty="0"/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086600" y="3200400"/>
              <a:ext cx="236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X</a:t>
              </a:r>
              <a:r>
                <a:rPr lang="x-none" sz="900" dirty="0" smtClean="0"/>
                <a:t>2 , Y2, ti , i= 1,2,3</a:t>
              </a:r>
              <a:endParaRPr lang="en-GB" sz="900" dirty="0" smtClean="0"/>
            </a:p>
            <a:p>
              <a:endParaRPr lang="en-GB" sz="900" dirty="0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543800" y="47244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t1</a:t>
              </a:r>
              <a:endParaRPr lang="en-GB" sz="900" dirty="0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858000" y="52578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t2</a:t>
              </a:r>
              <a:endParaRPr lang="en-GB" sz="900" dirty="0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096000" y="58674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t3</a:t>
              </a:r>
              <a:endParaRPr lang="en-GB" sz="900" dirty="0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0" y="41910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t1</a:t>
              </a:r>
              <a:endParaRPr lang="en-GB" sz="900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04800" y="53340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t2</a:t>
              </a:r>
              <a:endParaRPr lang="en-GB" sz="900" dirty="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81000" y="6248400"/>
              <a:ext cx="533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900" dirty="0" smtClean="0"/>
                <a:t>t3</a:t>
              </a:r>
              <a:endParaRPr lang="en-GB" sz="900" dirty="0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828800" y="4800601"/>
            <a:ext cx="7162800" cy="1371599"/>
            <a:chOff x="-7315200" y="4022736"/>
            <a:chExt cx="16116300" cy="2381342"/>
          </a:xfrm>
        </p:grpSpPr>
        <p:pic>
          <p:nvPicPr>
            <p:cNvPr id="138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857500" y="4022736"/>
              <a:ext cx="9944100" cy="1322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39" name="Straight Arrow Connector 138"/>
            <p:cNvCxnSpPr>
              <a:endCxn id="142" idx="0"/>
            </p:cNvCxnSpPr>
            <p:nvPr/>
          </p:nvCxnSpPr>
          <p:spPr>
            <a:xfrm rot="10800000" flipV="1">
              <a:off x="-4619624" y="4948812"/>
              <a:ext cx="5019674" cy="76060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/>
            <p:cNvCxnSpPr>
              <a:endCxn id="143" idx="0"/>
            </p:cNvCxnSpPr>
            <p:nvPr/>
          </p:nvCxnSpPr>
          <p:spPr>
            <a:xfrm rot="10800000" flipV="1">
              <a:off x="1247778" y="4948816"/>
              <a:ext cx="1552579" cy="76059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140"/>
            <p:cNvCxnSpPr>
              <a:endCxn id="144" idx="0"/>
            </p:cNvCxnSpPr>
            <p:nvPr/>
          </p:nvCxnSpPr>
          <p:spPr>
            <a:xfrm>
              <a:off x="5200650" y="4948812"/>
              <a:ext cx="1371600" cy="76060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TextBox 141"/>
            <p:cNvSpPr txBox="1"/>
            <p:nvPr/>
          </p:nvSpPr>
          <p:spPr>
            <a:xfrm>
              <a:off x="-7315200" y="5709415"/>
              <a:ext cx="5391151" cy="694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x-none" sz="1000" dirty="0" smtClean="0"/>
                <a:t>Trend komponenta, prostorno vremenski regresioni model</a:t>
              </a:r>
              <a:endParaRPr lang="en-GB" sz="1000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-1657350" y="5709415"/>
              <a:ext cx="5810252" cy="694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x-none" sz="1000" dirty="0" smtClean="0"/>
                <a:t>Regresioni rezidual koji ima izraženu varijabilnost u prostoru i vremenu</a:t>
              </a:r>
              <a:endParaRPr lang="en-GB" sz="1000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4343400" y="5709415"/>
              <a:ext cx="4457700" cy="694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x-none" sz="1000" dirty="0" smtClean="0"/>
                <a:t>Slučajna komponenta reziduala</a:t>
              </a:r>
              <a:endParaRPr lang="en-GB" sz="1000" dirty="0"/>
            </a:p>
          </p:txBody>
        </p:sp>
      </p:grpSp>
      <p:pic>
        <p:nvPicPr>
          <p:cNvPr id="154" name="Picture 153" descr="vv3D.jpg"/>
          <p:cNvPicPr>
            <a:picLocks noChangeAspect="1"/>
          </p:cNvPicPr>
          <p:nvPr/>
        </p:nvPicPr>
        <p:blipFill>
          <a:blip r:embed="rId4" cstate="print"/>
          <a:srcRect l="10000" t="16191" r="11429" b="10000"/>
          <a:stretch>
            <a:fillRect/>
          </a:stretch>
        </p:blipFill>
        <p:spPr>
          <a:xfrm>
            <a:off x="6690851" y="2819400"/>
            <a:ext cx="2224549" cy="2089727"/>
          </a:xfrm>
          <a:prstGeom prst="rect">
            <a:avLst/>
          </a:prstGeom>
        </p:spPr>
      </p:pic>
      <p:sp>
        <p:nvSpPr>
          <p:cNvPr id="155" name="TextBox 154"/>
          <p:cNvSpPr txBox="1"/>
          <p:nvPr/>
        </p:nvSpPr>
        <p:spPr>
          <a:xfrm>
            <a:off x="6858000" y="2420779"/>
            <a:ext cx="2133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Cambria" panose="02040503050406030204" pitchFamily="18" charset="0"/>
              </a:rPr>
              <a:t>P</a:t>
            </a:r>
            <a:r>
              <a:rPr lang="sl-SI" sz="1000" dirty="0" smtClean="0">
                <a:latin typeface="Cambria" panose="02040503050406030204" pitchFamily="18" charset="0"/>
              </a:rPr>
              <a:t>rostorno-vremenski variogram</a:t>
            </a:r>
            <a:endParaRPr lang="en-US" sz="1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l-SI" dirty="0" smtClean="0"/>
              <a:t>Automatsko kartiranje klimatskih varijabli primenom prostorno-vremenskih geostatističkih metoda</a:t>
            </a:r>
            <a:r>
              <a:rPr lang="sl-SI" altLang="en-US" sz="1400" dirty="0" smtClean="0"/>
              <a:t> (Milan Kilibarda)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  <a:p>
            <a:pPr marL="517525" indent="-231775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Javno dostupni globalni meteorološki podaci i prelimenarna prostorno vremenska analiza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u="sng" dirty="0" smtClean="0"/>
              <a:t>Podaci sa meteoroloških stanica 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Podaci iz misija daljinske detekcije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Analiza zastupljenosti stanica u prostornom i vremenskom domenu.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Analiza zastupljenosti stanica u specifičnom prostoru.</a:t>
            </a:r>
          </a:p>
          <a:p>
            <a:pPr marL="684213" lvl="1" indent="-112713">
              <a:spcBef>
                <a:spcPts val="300"/>
              </a:spcBef>
              <a:spcAft>
                <a:spcPts val="0"/>
              </a:spcAft>
            </a:pPr>
            <a:r>
              <a:rPr lang="sl-SI" altLang="en-US" dirty="0" smtClean="0"/>
              <a:t>Preliminarni prostorno-vremenski model, koristeći MODIS LST kao prediktor.</a:t>
            </a:r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2" descr="C:\Users\kili\Dropbox\Doktorat\MilanPhD\Figures\fig_GSOD_m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184240"/>
            <a:ext cx="4114799" cy="210312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18836" y="5370944"/>
            <a:ext cx="3495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smtClean="0"/>
              <a:t>Global Surface Summary of Day</a:t>
            </a:r>
            <a:r>
              <a:rPr lang="x-none" sz="1200" dirty="0" smtClean="0"/>
              <a:t> (GSOD)</a:t>
            </a:r>
            <a:endParaRPr lang="en-GB" sz="1200" dirty="0"/>
          </a:p>
        </p:txBody>
      </p:sp>
      <p:sp>
        <p:nvSpPr>
          <p:cNvPr id="13" name="Rectangle 12"/>
          <p:cNvSpPr/>
          <p:nvPr/>
        </p:nvSpPr>
        <p:spPr>
          <a:xfrm>
            <a:off x="4724400" y="5405735"/>
            <a:ext cx="4114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smtClean="0"/>
              <a:t>European Climate Assessment &amp; Dataset</a:t>
            </a:r>
            <a:r>
              <a:rPr lang="x-none" sz="1200" dirty="0" smtClean="0"/>
              <a:t> (ECA&amp;D)</a:t>
            </a:r>
            <a:endParaRPr lang="en-GB" sz="1200" dirty="0"/>
          </a:p>
        </p:txBody>
      </p:sp>
      <p:pic>
        <p:nvPicPr>
          <p:cNvPr id="14" name="Picture 2" descr="C:\Users\kili\Dropbox\Doktorat\MilanPhD\Figures\fig_ECA_ma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00400"/>
            <a:ext cx="4114800" cy="2103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11175" y="944724"/>
            <a:ext cx="8389911" cy="579276"/>
          </a:xfrm>
          <a:prstGeom prst="roundRect">
            <a:avLst/>
          </a:prstGeom>
          <a:solidFill>
            <a:srgbClr val="77ED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 bwMode="auto">
          <a:xfrm>
            <a:off x="313544" y="980728"/>
            <a:ext cx="8836025" cy="4983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dirty="0" smtClean="0"/>
              <a:t> </a:t>
            </a:r>
            <a:r>
              <a:rPr lang="sl-SI" dirty="0" smtClean="0"/>
              <a:t>Automatsko kartiranje klimatskih varijabli primenom prostorno-vremenskih geostatističkih metoda</a:t>
            </a:r>
            <a:r>
              <a:rPr lang="sl-SI" altLang="en-US" sz="1400" dirty="0" smtClean="0"/>
              <a:t> (Milan Kilibarda)</a:t>
            </a:r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sl-SI" altLang="en-US" dirty="0" smtClean="0"/>
          </a:p>
          <a:p>
            <a:pPr marL="517525" indent="-231775">
              <a:spcBef>
                <a:spcPts val="0"/>
              </a:spcBef>
              <a:spcAft>
                <a:spcPts val="0"/>
              </a:spcAft>
            </a:pPr>
            <a:r>
              <a:rPr lang="x-none" smtClean="0"/>
              <a:t>MODIS LST 8 dnevni snimci</a:t>
            </a:r>
            <a:endParaRPr lang="sl-SI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</a:pPr>
            <a:endParaRPr lang="sl-SI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46 snimaka</a:t>
            </a:r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Rezolucija 1 km</a:t>
            </a:r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8 dnevni proseci</a:t>
            </a:r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Globalni mozaici</a:t>
            </a:r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endParaRPr lang="sl-SI" altLang="en-US" dirty="0" smtClean="0"/>
          </a:p>
          <a:p>
            <a:pPr marL="738188" lvl="1" indent="-166688">
              <a:spcBef>
                <a:spcPts val="0"/>
              </a:spcBef>
              <a:spcAft>
                <a:spcPts val="0"/>
              </a:spcAft>
            </a:pPr>
            <a:r>
              <a:rPr lang="sl-SI" altLang="en-US" dirty="0" smtClean="0"/>
              <a:t>Filtriranje piksela koji nedostaju.</a:t>
            </a:r>
            <a:endParaRPr lang="sl-SI" altLang="en-US" sz="1200" dirty="0" smtClean="0"/>
          </a:p>
          <a:p>
            <a:pPr marL="342900" indent="-57150">
              <a:spcBef>
                <a:spcPts val="0"/>
              </a:spcBef>
              <a:spcAft>
                <a:spcPts val="0"/>
              </a:spcAft>
              <a:buNone/>
            </a:pPr>
            <a:endParaRPr lang="en-US" alt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ctrTitle"/>
          </p:nvPr>
        </p:nvSpPr>
        <p:spPr bwMode="auto">
          <a:xfrm>
            <a:off x="1631950" y="115888"/>
            <a:ext cx="58801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en-US" dirty="0" smtClean="0"/>
              <a:t>Doktorske disertacije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0" y="7543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3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 descr="C:\Users\kili\Dropbox\Doktorat\MilanPhD\Figures\meteo_m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752600"/>
            <a:ext cx="3505200" cy="4381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6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3628117</TotalTime>
  <Words>7291</Words>
  <Application>Microsoft Office PowerPoint</Application>
  <PresentationFormat>On-screen Show (4:3)</PresentationFormat>
  <Paragraphs>1254</Paragraphs>
  <Slides>105</Slides>
  <Notes>105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105</vt:i4>
      </vt:variant>
    </vt:vector>
  </HeadingPairs>
  <TitlesOfParts>
    <vt:vector size="109" baseType="lpstr">
      <vt:lpstr>Profile</vt:lpstr>
      <vt:lpstr>Visio</vt:lpstr>
      <vt:lpstr>Worksheet</vt:lpstr>
      <vt:lpstr>Image</vt:lpstr>
      <vt:lpstr>PowerPoint Presentation</vt:lpstr>
      <vt:lpstr>Sadržaj prezentacije   1. Uvod 2. Razvoj geoinformatike na Građevinskom fakultetu 3. Nastavni planovi iz 2005. i 2008. godine 4. Novi nastavni plan (od školske 2014/2015) 5. Sadržaji predmeta 6. Vežbe 7. Naučni rad 8. Rezultati 9. Problemi</vt:lpstr>
      <vt:lpstr>Uvod</vt:lpstr>
      <vt:lpstr>Uvod</vt:lpstr>
      <vt:lpstr>Uvod</vt:lpstr>
      <vt:lpstr>Uvod</vt:lpstr>
      <vt:lpstr>Uvod</vt:lpstr>
      <vt:lpstr>Razvoj geoinformatike na Građevinskom fakultetu </vt:lpstr>
      <vt:lpstr>Počeci razvoja geoinformatike na GF</vt:lpstr>
      <vt:lpstr>Softverski paket MapSoft i tehnologija DGP-a</vt:lpstr>
      <vt:lpstr>Softverski paket MapSoft</vt:lpstr>
      <vt:lpstr>Softverski paket MapSoft</vt:lpstr>
      <vt:lpstr>Softverski paket MapSoft</vt:lpstr>
      <vt:lpstr>Softverski paket MapSoft</vt:lpstr>
      <vt:lpstr>Softverski paket MapSoft</vt:lpstr>
      <vt:lpstr>Softverski paket MapSoft</vt:lpstr>
      <vt:lpstr>Softverski paket MapSoft</vt:lpstr>
      <vt:lpstr>Tehnologija Digitalnog geodetskog plana</vt:lpstr>
      <vt:lpstr>Značaj stečenih iskustava za nastavni proces</vt:lpstr>
      <vt:lpstr>Nastavni planovi iz 2005. i 2008. godine</vt:lpstr>
      <vt:lpstr>Nastavni plan iz 2005. godine</vt:lpstr>
      <vt:lpstr>Nastavni plan iz 2008. godine</vt:lpstr>
      <vt:lpstr>Nastavni planovi iz 2005. i 2008. godine</vt:lpstr>
      <vt:lpstr>Nastavni plan iz 2008. godine</vt:lpstr>
      <vt:lpstr>Nastavni plan iz 2008. godine</vt:lpstr>
      <vt:lpstr>Novi nastavni plan  (od školske 2014/2015)</vt:lpstr>
      <vt:lpstr>Novi nastavni plan – od školske 2014/2015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Sadržaj predmeta</vt:lpstr>
      <vt:lpstr>Vežbe</vt:lpstr>
      <vt:lpstr>Vežbe</vt:lpstr>
      <vt:lpstr>Vežbe</vt:lpstr>
      <vt:lpstr>Vežbe</vt:lpstr>
      <vt:lpstr>Vežbe</vt:lpstr>
      <vt:lpstr>Vežbe</vt:lpstr>
      <vt:lpstr>Vežbe - softver</vt:lpstr>
      <vt:lpstr>Vežbe - softver</vt:lpstr>
      <vt:lpstr>Naučni rad</vt:lpstr>
      <vt:lpstr>Naučni rad</vt:lpstr>
      <vt:lpstr>Rezultati</vt:lpstr>
      <vt:lpstr>Rezultati</vt:lpstr>
      <vt:lpstr>Praktični radovi iz geoinformatike</vt:lpstr>
      <vt:lpstr>Praktični radovi iz geoinformatike</vt:lpstr>
      <vt:lpstr>Praktični radovi iz geoinformatike</vt:lpstr>
      <vt:lpstr>Praktični radovi iz geoinformatike</vt:lpstr>
      <vt:lpstr>Praktični radovi iz geoinformatike</vt:lpstr>
      <vt:lpstr>Praktični radovi iz geoinformatike</vt:lpstr>
      <vt:lpstr>Praktični radovi iz geoinformatike</vt:lpstr>
      <vt:lpstr>Praktični radovi iz geoinformatike</vt:lpstr>
      <vt:lpstr>Sintezni radovi</vt:lpstr>
      <vt:lpstr>Sintezni radovi</vt:lpstr>
      <vt:lpstr>Sintezni radovi</vt:lpstr>
      <vt:lpstr>Sintezni radovi</vt:lpstr>
      <vt:lpstr>Sintezni radovi</vt:lpstr>
      <vt:lpstr>Sintezni radovi</vt:lpstr>
      <vt:lpstr>Sintezni radovi</vt:lpstr>
      <vt:lpstr>Sintezni radovi</vt:lpstr>
      <vt:lpstr>Sintezni radovi</vt:lpstr>
      <vt:lpstr>Sintezni radovi</vt:lpstr>
      <vt:lpstr>Projekat iz geoinformatike</vt:lpstr>
      <vt:lpstr>Projekat iz geoinformatike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Diplomski/master radovi</vt:lpstr>
      <vt:lpstr>Problemi</vt:lpstr>
      <vt:lpstr>Problemi</vt:lpstr>
      <vt:lpstr>Problemi</vt:lpstr>
      <vt:lpstr>Problemi</vt:lpstr>
      <vt:lpstr>Hvala na pažnji!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  <vt:lpstr>Doktorske disertacije</vt:lpstr>
    </vt:vector>
  </TitlesOfParts>
  <Company>MapSoft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PRAVNI OKVIR</dc:title>
  <dc:creator>Zeljko Cvijetinovic</dc:creator>
  <cp:lastModifiedBy>Unknown</cp:lastModifiedBy>
  <cp:revision>738</cp:revision>
  <dcterms:created xsi:type="dcterms:W3CDTF">2005-10-15T19:55:33Z</dcterms:created>
  <dcterms:modified xsi:type="dcterms:W3CDTF">2015-11-18T08:12:05Z</dcterms:modified>
</cp:coreProperties>
</file>