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5549" r:id="rId1"/>
  </p:sldMasterIdLst>
  <p:notesMasterIdLst>
    <p:notesMasterId r:id="rId13"/>
  </p:notesMasterIdLst>
  <p:sldIdLst>
    <p:sldId id="264" r:id="rId2"/>
    <p:sldId id="305" r:id="rId3"/>
    <p:sldId id="340" r:id="rId4"/>
    <p:sldId id="344" r:id="rId5"/>
    <p:sldId id="346" r:id="rId6"/>
    <p:sldId id="345" r:id="rId7"/>
    <p:sldId id="347" r:id="rId8"/>
    <p:sldId id="349" r:id="rId9"/>
    <p:sldId id="348" r:id="rId10"/>
    <p:sldId id="350" r:id="rId11"/>
    <p:sldId id="335" r:id="rId12"/>
  </p:sldIdLst>
  <p:sldSz cx="9144000" cy="6858000" type="screen4x3"/>
  <p:notesSz cx="6997700" cy="9271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28">
          <p15:clr>
            <a:srgbClr val="A4A3A4"/>
          </p15:clr>
        </p15:guide>
        <p15:guide id="2" orient="horz" pos="3889">
          <p15:clr>
            <a:srgbClr val="A4A3A4"/>
          </p15:clr>
        </p15:guide>
        <p15:guide id="3" orient="horz" pos="1266">
          <p15:clr>
            <a:srgbClr val="A4A3A4"/>
          </p15:clr>
        </p15:guide>
        <p15:guide id="4" pos="576">
          <p15:clr>
            <a:srgbClr val="A4A3A4"/>
          </p15:clr>
        </p15:guide>
        <p15:guide id="5" pos="518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0B9F2"/>
    <a:srgbClr val="1982AF"/>
    <a:srgbClr val="F9FFF1"/>
    <a:srgbClr val="F6F7F2"/>
    <a:srgbClr val="B9E0F7"/>
    <a:srgbClr val="D1E391"/>
    <a:srgbClr val="35AC46"/>
    <a:srgbClr val="007AC2"/>
    <a:srgbClr val="4646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651" autoAdjust="0"/>
    <p:restoredTop sz="77321" autoAdjust="0"/>
  </p:normalViewPr>
  <p:slideViewPr>
    <p:cSldViewPr snapToGrid="0" showGuides="1">
      <p:cViewPr varScale="1">
        <p:scale>
          <a:sx n="71" d="100"/>
          <a:sy n="71" d="100"/>
        </p:scale>
        <p:origin x="1434" y="60"/>
      </p:cViewPr>
      <p:guideLst>
        <p:guide orient="horz" pos="3228"/>
        <p:guide orient="horz" pos="3889"/>
        <p:guide orient="horz" pos="1266"/>
        <p:guide pos="576"/>
        <p:guide pos="5184"/>
      </p:guideLst>
    </p:cSldViewPr>
  </p:slideViewPr>
  <p:outlineViewPr>
    <p:cViewPr>
      <p:scale>
        <a:sx n="33" d="100"/>
        <a:sy n="33" d="100"/>
      </p:scale>
      <p:origin x="0" y="265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2337" cy="463550"/>
          </a:xfrm>
          <a:prstGeom prst="rect">
            <a:avLst/>
          </a:prstGeom>
        </p:spPr>
        <p:txBody>
          <a:bodyPr vert="horz" lIns="92958" tIns="46479" rIns="92958" bIns="4647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63744" y="0"/>
            <a:ext cx="3032337" cy="463550"/>
          </a:xfrm>
          <a:prstGeom prst="rect">
            <a:avLst/>
          </a:prstGeom>
        </p:spPr>
        <p:txBody>
          <a:bodyPr vert="horz" lIns="92958" tIns="46479" rIns="92958" bIns="46479" rtlCol="0"/>
          <a:lstStyle>
            <a:lvl1pPr algn="r">
              <a:defRPr sz="1200"/>
            </a:lvl1pPr>
          </a:lstStyle>
          <a:p>
            <a:fld id="{5498D241-0AB7-BC44-80E8-F0A20AF46E9E}" type="datetimeFigureOut">
              <a:rPr lang="en-US"/>
              <a:pPr/>
              <a:t>11/18/2015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5325"/>
            <a:ext cx="4635500" cy="3476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958" tIns="46479" rIns="92958" bIns="4647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9770" y="4403725"/>
            <a:ext cx="5598160" cy="4171950"/>
          </a:xfrm>
          <a:prstGeom prst="rect">
            <a:avLst/>
          </a:prstGeom>
        </p:spPr>
        <p:txBody>
          <a:bodyPr vert="horz" lIns="92958" tIns="46479" rIns="92958" bIns="46479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05841"/>
            <a:ext cx="3032337" cy="463550"/>
          </a:xfrm>
          <a:prstGeom prst="rect">
            <a:avLst/>
          </a:prstGeom>
        </p:spPr>
        <p:txBody>
          <a:bodyPr vert="horz" lIns="92958" tIns="46479" rIns="92958" bIns="4647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63744" y="8805841"/>
            <a:ext cx="3032337" cy="463550"/>
          </a:xfrm>
          <a:prstGeom prst="rect">
            <a:avLst/>
          </a:prstGeom>
        </p:spPr>
        <p:txBody>
          <a:bodyPr vert="horz" lIns="92958" tIns="46479" rIns="92958" bIns="46479" rtlCol="0" anchor="b"/>
          <a:lstStyle>
            <a:lvl1pPr algn="r">
              <a:defRPr sz="1200"/>
            </a:lvl1pPr>
          </a:lstStyle>
          <a:p>
            <a:fld id="{3E7143C0-4F23-B545-9533-520B5A87CA1E}" type="slidenum">
              <a:rPr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95593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scoveringWorldSlide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470316" y="5702062"/>
            <a:ext cx="1824972" cy="620676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71500" cy="68786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944628" y="1828800"/>
            <a:ext cx="5656772" cy="1271016"/>
          </a:xfrm>
        </p:spPr>
        <p:txBody>
          <a:bodyPr rIns="0" anchor="b">
            <a:noAutofit/>
          </a:bodyPr>
          <a:lstStyle>
            <a:lvl1pPr algn="l">
              <a:defRPr sz="5400" b="1" i="0">
                <a:solidFill>
                  <a:srgbClr val="FFFFFF"/>
                </a:solidFill>
                <a:latin typeface="+mj-lt"/>
                <a:cs typeface="Avenir LT Std 55 Roman" pitchFamily="34" charset="0"/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944628" y="3246120"/>
            <a:ext cx="5656780" cy="758952"/>
          </a:xfr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spcAft>
                <a:spcPts val="300"/>
              </a:spcAft>
              <a:buNone/>
              <a:defRPr sz="2400" b="0" i="0">
                <a:solidFill>
                  <a:schemeClr val="bg1"/>
                </a:solidFill>
                <a:latin typeface="+mn-lt"/>
                <a:cs typeface="Avenir LT Std 65 Medium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 of Presenter(s)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470316" y="5702062"/>
            <a:ext cx="1824972" cy="620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29022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9158598" cy="686894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470316" y="5702062"/>
            <a:ext cx="1824972" cy="62067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722376"/>
            <a:ext cx="7315200" cy="484631"/>
          </a:xfrm>
        </p:spPr>
        <p:txBody>
          <a:bodyPr anchor="t"/>
          <a:lstStyle>
            <a:lvl1pPr>
              <a:defRPr>
                <a:solidFill>
                  <a:srgbClr val="007AC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914400" y="1947672"/>
            <a:ext cx="5486400" cy="2286000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1200"/>
              </a:spcAft>
              <a:buClrTx/>
              <a:buSzPct val="80000"/>
              <a:buFontTx/>
              <a:buNone/>
              <a:tabLst/>
              <a:defRPr lang="en-US" sz="2600" b="0" i="0" kern="1200">
                <a:solidFill>
                  <a:schemeClr val="tx1"/>
                </a:solidFill>
                <a:latin typeface="+mn-lt"/>
                <a:ea typeface="+mn-ea"/>
                <a:cs typeface="Avenir LT Std 65 Medium" pitchFamily="34" charset="0"/>
              </a:defRPr>
            </a:lvl1pPr>
            <a:lvl2pPr marL="173038" indent="-173038">
              <a:defRPr/>
            </a:lvl2pPr>
            <a:lvl3pPr>
              <a:buFontTx/>
              <a:buNone/>
              <a:defRPr lang="en-US" sz="2400" b="0" i="0" kern="1200">
                <a:solidFill>
                  <a:schemeClr val="tx1"/>
                </a:solidFill>
                <a:latin typeface="Avenir LT Std 55 Roman"/>
                <a:ea typeface="+mn-ea"/>
                <a:cs typeface="Avenir LT Std 55 Roman"/>
              </a:defRPr>
            </a:lvl3pPr>
            <a:lvl4pPr>
              <a:defRPr/>
            </a:lvl4pPr>
            <a:lvl5pPr>
              <a:lnSpc>
                <a:spcPts val="1800"/>
              </a:lnSpc>
              <a:defRPr/>
            </a:lvl5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1200"/>
              </a:spcAft>
              <a:buClrTx/>
              <a:buSzPct val="80000"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LT Std 65 Medium"/>
                <a:ea typeface="+mn-ea"/>
                <a:cs typeface="Avenir LT Std 65 Medium"/>
              </a:rPr>
              <a:t>Click to edit body text</a:t>
            </a:r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_bullet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9158598" cy="686894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470316" y="5702062"/>
            <a:ext cx="1824972" cy="62067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400" b="1" i="0" kern="1200" dirty="0">
                <a:solidFill>
                  <a:srgbClr val="007AC2"/>
                </a:solidFill>
                <a:latin typeface="+mj-lt"/>
                <a:ea typeface="+mj-ea"/>
                <a:cs typeface="Avenir LT Std 55 Roman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 marL="402336" indent="-173736">
              <a:lnSpc>
                <a:spcPts val="2700"/>
              </a:lnSpc>
              <a:spcAft>
                <a:spcPts val="1200"/>
              </a:spcAft>
              <a:defRPr sz="2400">
                <a:latin typeface="+mn-lt"/>
              </a:defRPr>
            </a:lvl2pPr>
            <a:lvl3pPr marL="569913" indent="-109538">
              <a:lnSpc>
                <a:spcPct val="100000"/>
              </a:lnSpc>
              <a:spcAft>
                <a:spcPts val="600"/>
              </a:spcAft>
              <a:defRPr sz="2400">
                <a:latin typeface="+mn-lt"/>
              </a:defRPr>
            </a:lvl3pPr>
            <a:lvl4pPr marL="800100" indent="-174625">
              <a:lnSpc>
                <a:spcPct val="100000"/>
              </a:lnSpc>
              <a:spcAft>
                <a:spcPts val="600"/>
              </a:spcAft>
              <a:defRPr sz="2400">
                <a:latin typeface="+mn-lt"/>
              </a:defRPr>
            </a:lvl4pPr>
            <a:lvl5pPr>
              <a:lnSpc>
                <a:spcPct val="100000"/>
              </a:lnSpc>
              <a:spcAft>
                <a:spcPts val="600"/>
              </a:spcAft>
              <a:defRPr sz="2400"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title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9158598" cy="686894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1600200"/>
            <a:ext cx="7315200" cy="2057400"/>
          </a:xfrm>
        </p:spPr>
        <p:txBody>
          <a:bodyPr anchor="t"/>
          <a:lstStyle>
            <a:lvl1pPr>
              <a:defRPr sz="7200" baseline="0">
                <a:solidFill>
                  <a:srgbClr val="007AC2"/>
                </a:solidFill>
              </a:defRPr>
            </a:lvl1pPr>
          </a:lstStyle>
          <a:p>
            <a:r>
              <a:rPr lang="en-US" dirty="0"/>
              <a:t>BIG but short</a:t>
            </a:r>
            <a:br>
              <a:rPr lang="en-US" dirty="0"/>
            </a:br>
            <a:r>
              <a:rPr lang="en-US" dirty="0"/>
              <a:t>message here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470316" y="5702062"/>
            <a:ext cx="1824972" cy="620676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logoSlideBack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9158599" cy="686894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836821" y="1600200"/>
            <a:ext cx="5486400" cy="2057400"/>
          </a:xfrm>
        </p:spPr>
        <p:txBody>
          <a:bodyPr anchor="t"/>
          <a:lstStyle>
            <a:lvl1pPr marL="169863" indent="-169863">
              <a:lnSpc>
                <a:spcPts val="3700"/>
              </a:lnSpc>
              <a:spcAft>
                <a:spcPts val="300"/>
              </a:spcAft>
              <a:defRPr sz="3000" b="0" i="0" baseline="0">
                <a:solidFill>
                  <a:srgbClr val="000000"/>
                </a:solidFill>
                <a:latin typeface="+mn-lt"/>
                <a:cs typeface="Avenir LT Std 65 Medium"/>
              </a:defRPr>
            </a:lvl1pPr>
          </a:lstStyle>
          <a:p>
            <a:r>
              <a:rPr lang="en-US" dirty="0"/>
              <a:t>“Click to edit quote” 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071491" y="4114800"/>
            <a:ext cx="3200400" cy="728662"/>
          </a:xfrm>
        </p:spPr>
        <p:txBody>
          <a:bodyPr anchor="t"/>
          <a:lstStyle>
            <a:lvl1pPr marL="0" indent="0" algn="r">
              <a:spcBef>
                <a:spcPts val="0"/>
              </a:spcBef>
              <a:spcAft>
                <a:spcPts val="300"/>
              </a:spcAft>
              <a:buFontTx/>
              <a:buNone/>
              <a:defRPr b="0" i="0" baseline="0">
                <a:solidFill>
                  <a:srgbClr val="007AC2"/>
                </a:solidFill>
                <a:latin typeface="+mn-lt"/>
                <a:cs typeface="Avenir LT Std 65 Medium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400" y="685800"/>
            <a:ext cx="1824972" cy="620676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399" y="722376"/>
            <a:ext cx="7312991" cy="484632"/>
          </a:xfrm>
        </p:spPr>
        <p:txBody>
          <a:bodyPr/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400" b="1" i="0" kern="1200" baseline="0">
                <a:solidFill>
                  <a:srgbClr val="007AC2"/>
                </a:solidFill>
                <a:latin typeface="+mj-lt"/>
                <a:ea typeface="+mj-ea"/>
                <a:cs typeface="Avenir LT Std 85 Heavy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470316" y="5702062"/>
            <a:ext cx="1824972" cy="620676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470316" y="5702062"/>
            <a:ext cx="1824972" cy="620676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Esri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logoSlideBack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9158599" cy="686894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57482" y="1941053"/>
            <a:ext cx="5429036" cy="1846424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722376"/>
            <a:ext cx="7315200" cy="484631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947672"/>
            <a:ext cx="5486400" cy="27432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marL="173736" marR="0" lvl="0" indent="-173736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1200"/>
              </a:spcAft>
              <a:buClrTx/>
              <a:buSzPct val="80000"/>
              <a:buFont typeface="Arial"/>
              <a:buChar char="•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LT Std 65 Medium"/>
                <a:ea typeface="+mn-ea"/>
                <a:cs typeface="Avenir LT Std 65 Medium"/>
              </a:rPr>
              <a:t>Click to edit master text styles</a:t>
            </a:r>
          </a:p>
          <a:p>
            <a:pPr lvl="2"/>
            <a:r>
              <a:rPr lang="en-US" dirty="0"/>
              <a:t>Second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50" r:id="rId1"/>
    <p:sldLayoutId id="2147485589" r:id="rId2"/>
    <p:sldLayoutId id="2147485551" r:id="rId3"/>
    <p:sldLayoutId id="2147485586" r:id="rId4"/>
    <p:sldLayoutId id="2147485553" r:id="rId5"/>
    <p:sldLayoutId id="2147485554" r:id="rId6"/>
    <p:sldLayoutId id="2147485555" r:id="rId7"/>
    <p:sldLayoutId id="2147485556" r:id="rId8"/>
    <p:sldLayoutId id="2147485558" r:id="rId9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3400" b="1" i="0" kern="1200">
          <a:solidFill>
            <a:schemeClr val="tx1"/>
          </a:solidFill>
          <a:latin typeface="+mj-lt"/>
          <a:ea typeface="+mj-ea"/>
          <a:cs typeface="Avenir LT Std 55 Roman" pitchFamily="34" charset="0"/>
        </a:defRPr>
      </a:lvl1pPr>
    </p:titleStyle>
    <p:bodyStyle>
      <a:lvl1pPr marL="173736" marR="0" indent="-173736" algn="l" defTabSz="457200" rtl="0" eaLnBrk="1" fontAlgn="auto" latinLnBrk="0" hangingPunct="1">
        <a:lnSpc>
          <a:spcPct val="100000"/>
        </a:lnSpc>
        <a:spcBef>
          <a:spcPts val="300"/>
        </a:spcBef>
        <a:spcAft>
          <a:spcPts val="1200"/>
        </a:spcAft>
        <a:buClrTx/>
        <a:buSzPct val="80000"/>
        <a:buFont typeface="Arial"/>
        <a:buChar char="•"/>
        <a:tabLst/>
        <a:defRPr lang="en-US" sz="2600" b="0" i="0" kern="1200">
          <a:solidFill>
            <a:schemeClr val="tx1"/>
          </a:solidFill>
          <a:latin typeface="+mn-lt"/>
          <a:ea typeface="+mn-ea"/>
          <a:cs typeface="Avenir LT Std 55 Roman"/>
        </a:defRPr>
      </a:lvl1pPr>
      <a:lvl2pPr marL="173038" indent="-173038" algn="l" defTabSz="457200" rtl="0" eaLnBrk="1" latinLnBrk="0" hangingPunct="1">
        <a:lnSpc>
          <a:spcPts val="2200"/>
        </a:lnSpc>
        <a:spcBef>
          <a:spcPts val="0"/>
        </a:spcBef>
        <a:spcAft>
          <a:spcPts val="600"/>
        </a:spcAft>
        <a:buClr>
          <a:schemeClr val="tx1">
            <a:lumMod val="65000"/>
          </a:schemeClr>
        </a:buClr>
        <a:buSzPct val="80000"/>
        <a:buFont typeface="Lucida Grande"/>
        <a:buChar char="-"/>
        <a:defRPr sz="2200" b="0" i="0" kern="1200">
          <a:solidFill>
            <a:schemeClr val="tx1"/>
          </a:solidFill>
          <a:latin typeface="Avenir LT Std 55 Roman"/>
          <a:ea typeface="+mn-ea"/>
          <a:cs typeface="Avenir LT Std 55 Roman"/>
        </a:defRPr>
      </a:lvl2pPr>
      <a:lvl3pPr marL="401638" indent="-173038" algn="l" defTabSz="457200" rtl="0" eaLnBrk="1" latinLnBrk="0" hangingPunct="1">
        <a:lnSpc>
          <a:spcPts val="2700"/>
        </a:lnSpc>
        <a:spcBef>
          <a:spcPts val="0"/>
        </a:spcBef>
        <a:spcAft>
          <a:spcPts val="1200"/>
        </a:spcAft>
        <a:buClr>
          <a:schemeClr val="tx1">
            <a:lumMod val="65000"/>
          </a:schemeClr>
        </a:buClr>
        <a:buSzPct val="80000"/>
        <a:buFont typeface="Lucida Grande"/>
        <a:buChar char="-"/>
        <a:defRPr sz="2400" b="0" i="0" kern="1200">
          <a:solidFill>
            <a:schemeClr val="tx1"/>
          </a:solidFill>
          <a:latin typeface="+mn-lt"/>
          <a:ea typeface="+mn-ea"/>
          <a:cs typeface="Avenir LT Std 65 Medium"/>
        </a:defRPr>
      </a:lvl3pPr>
      <a:lvl4pPr marL="742950" indent="-173038" algn="l" defTabSz="4572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Clr>
          <a:schemeClr val="tx1">
            <a:lumMod val="65000"/>
          </a:schemeClr>
        </a:buClr>
        <a:buSzPct val="80000"/>
        <a:buFont typeface="Lucida Grande"/>
        <a:buChar char="-"/>
        <a:defRPr sz="1800" b="0" i="0" kern="1200">
          <a:solidFill>
            <a:schemeClr val="tx1"/>
          </a:solidFill>
          <a:latin typeface="Avenir LT Std 55 Roman"/>
          <a:ea typeface="+mn-ea"/>
          <a:cs typeface="Avenir LT Std 55 Roman"/>
        </a:defRPr>
      </a:lvl4pPr>
      <a:lvl5pPr marL="1082675" indent="-176213" algn="l" defTabSz="457200" rtl="0" eaLnBrk="1" latinLnBrk="0" hangingPunct="1">
        <a:lnSpc>
          <a:spcPts val="1900"/>
        </a:lnSpc>
        <a:spcBef>
          <a:spcPts val="0"/>
        </a:spcBef>
        <a:spcAft>
          <a:spcPts val="600"/>
        </a:spcAft>
        <a:buClr>
          <a:schemeClr val="tx1">
            <a:lumMod val="65000"/>
          </a:schemeClr>
        </a:buClr>
        <a:buSzPct val="80000"/>
        <a:buFont typeface="Lucida Grande"/>
        <a:buChar char="-"/>
        <a:defRPr sz="1600" b="0" i="0" kern="1200">
          <a:solidFill>
            <a:schemeClr val="tx1"/>
          </a:solidFill>
          <a:latin typeface="Avenir LT Std 55 Roman"/>
          <a:ea typeface="+mn-ea"/>
          <a:cs typeface="Avenir LT Std 55 Roman"/>
        </a:defRPr>
      </a:lvl5pPr>
      <a:lvl6pPr marL="1773238" indent="-177800" algn="l" defTabSz="401638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tabLst>
          <a:tab pos="1484313" algn="l"/>
        </a:tabLst>
        <a:defRPr sz="1400" b="1" kern="1200">
          <a:solidFill>
            <a:schemeClr val="tx1"/>
          </a:solidFill>
          <a:latin typeface="Arial"/>
          <a:ea typeface="+mn-ea"/>
          <a:cs typeface="Arial"/>
        </a:defRPr>
      </a:lvl6pPr>
      <a:lvl7pPr marL="2062163" indent="-1762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7pPr>
      <a:lvl8pPr marL="2286000" indent="-173038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8pPr>
      <a:lvl9pPr marL="2452688" indent="-1635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jpe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7"/>
          <p:cNvSpPr txBox="1">
            <a:spLocks/>
          </p:cNvSpPr>
          <p:nvPr/>
        </p:nvSpPr>
        <p:spPr>
          <a:xfrm>
            <a:off x="914400" y="3925221"/>
            <a:ext cx="7315200" cy="484631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400" b="1" i="0" kern="1200">
                <a:solidFill>
                  <a:schemeClr val="tx1"/>
                </a:solidFill>
                <a:latin typeface="+mj-lt"/>
                <a:ea typeface="+mj-ea"/>
                <a:cs typeface="Avenir LT Std 55 Roman" pitchFamily="34" charset="0"/>
              </a:defRPr>
            </a:lvl1pPr>
          </a:lstStyle>
          <a:p>
            <a:r>
              <a:rPr lang="en-US" dirty="0" smtClean="0">
                <a:solidFill>
                  <a:srgbClr val="1982AF"/>
                </a:solidFill>
              </a:rPr>
              <a:t>GIS</a:t>
            </a:r>
            <a:r>
              <a:rPr lang="sr-Latn-RS" dirty="0" smtClean="0">
                <a:solidFill>
                  <a:srgbClr val="1982AF"/>
                </a:solidFill>
              </a:rPr>
              <a:t> </a:t>
            </a:r>
            <a:r>
              <a:rPr lang="en-US" dirty="0" smtClean="0">
                <a:solidFill>
                  <a:srgbClr val="1982AF"/>
                </a:solidFill>
              </a:rPr>
              <a:t>&gt;&gt; n</a:t>
            </a:r>
            <a:r>
              <a:rPr lang="pl-PL" dirty="0" smtClean="0">
                <a:solidFill>
                  <a:srgbClr val="1982AF"/>
                </a:solidFill>
              </a:rPr>
              <a:t>astava </a:t>
            </a:r>
            <a:r>
              <a:rPr lang="pl-PL" dirty="0">
                <a:solidFill>
                  <a:srgbClr val="1982AF"/>
                </a:solidFill>
              </a:rPr>
              <a:t>i </a:t>
            </a:r>
            <a:r>
              <a:rPr lang="pl-PL" dirty="0" smtClean="0">
                <a:solidFill>
                  <a:srgbClr val="1982AF"/>
                </a:solidFill>
              </a:rPr>
              <a:t>nauka</a:t>
            </a:r>
            <a:endParaRPr lang="en-US" dirty="0">
              <a:solidFill>
                <a:srgbClr val="1982AF"/>
              </a:solidFill>
            </a:endParaRPr>
          </a:p>
        </p:txBody>
      </p:sp>
      <p:sp>
        <p:nvSpPr>
          <p:cNvPr id="4" name="Title 7"/>
          <p:cNvSpPr txBox="1">
            <a:spLocks/>
          </p:cNvSpPr>
          <p:nvPr/>
        </p:nvSpPr>
        <p:spPr>
          <a:xfrm>
            <a:off x="914400" y="4614441"/>
            <a:ext cx="7315200" cy="484631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400" b="1" i="0" kern="1200">
                <a:solidFill>
                  <a:schemeClr val="tx1"/>
                </a:solidFill>
                <a:latin typeface="+mj-lt"/>
                <a:ea typeface="+mj-ea"/>
                <a:cs typeface="Avenir LT Std 55 Roman" pitchFamily="34" charset="0"/>
              </a:defRPr>
            </a:lvl1pPr>
          </a:lstStyle>
          <a:p>
            <a:r>
              <a:rPr lang="sr-Latn-RS" sz="1600" dirty="0" smtClean="0">
                <a:solidFill>
                  <a:schemeClr val="accent6">
                    <a:lumMod val="50000"/>
                  </a:schemeClr>
                </a:solidFill>
              </a:rPr>
              <a:t>Autor: dr Boris Radić, docent</a:t>
            </a:r>
            <a:endParaRPr lang="en-US" sz="16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93963" y="568299"/>
            <a:ext cx="2552323" cy="447701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eaLnBrk="0" hangingPunct="0">
              <a:lnSpc>
                <a:spcPts val="1800"/>
              </a:lnSpc>
            </a:pPr>
            <a:r>
              <a:rPr lang="sr-Latn-RS" b="1" dirty="0" smtClean="0">
                <a:solidFill>
                  <a:schemeClr val="accent3"/>
                </a:solidFill>
                <a:ea typeface="+mn-ea"/>
                <a:cs typeface="+mn-cs"/>
              </a:rPr>
              <a:t>ŠUMARSKI FAKULTET </a:t>
            </a:r>
          </a:p>
          <a:p>
            <a:pPr algn="ctr" eaLnBrk="0" hangingPunct="0">
              <a:lnSpc>
                <a:spcPts val="1800"/>
              </a:lnSpc>
            </a:pPr>
            <a:r>
              <a:rPr lang="sr-Latn-RS" sz="1400" b="1" dirty="0" smtClean="0">
                <a:solidFill>
                  <a:schemeClr val="tx2"/>
                </a:solidFill>
                <a:ea typeface="+mn-ea"/>
                <a:cs typeface="+mn-cs"/>
              </a:rPr>
              <a:t>UNIVERZITET U BEOGRADU</a:t>
            </a:r>
            <a:endParaRPr lang="en-US" b="1" dirty="0" smtClean="0">
              <a:solidFill>
                <a:schemeClr val="tx2"/>
              </a:solidFill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325649" y="799193"/>
            <a:ext cx="2544790" cy="42342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r" eaLnBrk="0" hangingPunct="0">
              <a:lnSpc>
                <a:spcPts val="0"/>
              </a:lnSpc>
            </a:pPr>
            <a:r>
              <a:rPr lang="sr-Latn-RS" sz="1400" b="1" dirty="0" smtClean="0">
                <a:solidFill>
                  <a:srgbClr val="000000"/>
                </a:solidFill>
                <a:ea typeface="+mn-ea"/>
                <a:cs typeface="+mn-cs"/>
              </a:rPr>
              <a:t>Beograd, </a:t>
            </a:r>
            <a:r>
              <a:rPr lang="en-US" sz="1400" b="1" dirty="0" smtClean="0">
                <a:solidFill>
                  <a:srgbClr val="000000"/>
                </a:solidFill>
                <a:ea typeface="+mn-ea"/>
                <a:cs typeface="+mn-cs"/>
              </a:rPr>
              <a:t>18</a:t>
            </a:r>
            <a:r>
              <a:rPr lang="sr-Latn-RS" sz="1400" b="1" dirty="0" smtClean="0">
                <a:solidFill>
                  <a:srgbClr val="000000"/>
                </a:solidFill>
                <a:ea typeface="+mn-ea"/>
                <a:cs typeface="+mn-cs"/>
              </a:rPr>
              <a:t>. Novembar 201</a:t>
            </a:r>
            <a:r>
              <a:rPr lang="en-US" sz="1400" b="1" dirty="0" smtClean="0">
                <a:solidFill>
                  <a:srgbClr val="000000"/>
                </a:solidFill>
                <a:ea typeface="+mn-ea"/>
                <a:cs typeface="+mn-cs"/>
              </a:rPr>
              <a:t>5</a:t>
            </a:r>
            <a:r>
              <a:rPr lang="sr-Latn-RS" sz="1400" b="1" dirty="0" smtClean="0">
                <a:solidFill>
                  <a:srgbClr val="000000"/>
                </a:solidFill>
                <a:ea typeface="+mn-ea"/>
                <a:cs typeface="+mn-cs"/>
              </a:rPr>
              <a:t>.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465" y="238126"/>
            <a:ext cx="981060" cy="1122134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itle 35"/>
          <p:cNvSpPr>
            <a:spLocks noGrp="1"/>
          </p:cNvSpPr>
          <p:nvPr>
            <p:ph type="title"/>
          </p:nvPr>
        </p:nvSpPr>
        <p:spPr>
          <a:xfrm>
            <a:off x="266700" y="303712"/>
            <a:ext cx="7315200" cy="484631"/>
          </a:xfrm>
        </p:spPr>
        <p:txBody>
          <a:bodyPr/>
          <a:lstStyle/>
          <a:p>
            <a:r>
              <a:rPr lang="en-US" dirty="0" err="1" smtClean="0">
                <a:solidFill>
                  <a:srgbClr val="1982AF"/>
                </a:solidFill>
              </a:rPr>
              <a:t>Planovi</a:t>
            </a:r>
            <a:endParaRPr lang="en-US" dirty="0">
              <a:solidFill>
                <a:srgbClr val="1982AF"/>
              </a:solidFill>
            </a:endParaRPr>
          </a:p>
        </p:txBody>
      </p:sp>
      <p:sp>
        <p:nvSpPr>
          <p:cNvPr id="54" name="Content Placeholder 53"/>
          <p:cNvSpPr>
            <a:spLocks noGrp="1"/>
          </p:cNvSpPr>
          <p:nvPr>
            <p:ph idx="1"/>
          </p:nvPr>
        </p:nvSpPr>
        <p:spPr>
          <a:xfrm>
            <a:off x="266700" y="1220143"/>
            <a:ext cx="8499929" cy="3500628"/>
          </a:xfrm>
        </p:spPr>
        <p:txBody>
          <a:bodyPr/>
          <a:lstStyle/>
          <a:p>
            <a:pPr>
              <a:spcBef>
                <a:spcPts val="100"/>
              </a:spcBef>
              <a:spcAft>
                <a:spcPts val="600"/>
              </a:spcAft>
            </a:pPr>
            <a:r>
              <a:rPr lang="en-US" b="1" dirty="0" smtClean="0">
                <a:solidFill>
                  <a:srgbClr val="000000"/>
                </a:solidFill>
              </a:rPr>
              <a:t>Update </a:t>
            </a:r>
            <a:r>
              <a:rPr lang="en-US" b="1" dirty="0" err="1" smtClean="0">
                <a:solidFill>
                  <a:srgbClr val="000000"/>
                </a:solidFill>
              </a:rPr>
              <a:t>hardverskiog</a:t>
            </a:r>
            <a:r>
              <a:rPr lang="en-US" b="1" dirty="0" smtClean="0">
                <a:solidFill>
                  <a:srgbClr val="000000"/>
                </a:solidFill>
              </a:rPr>
              <a:t> </a:t>
            </a:r>
            <a:r>
              <a:rPr lang="en-US" b="1" dirty="0" err="1" smtClean="0">
                <a:solidFill>
                  <a:srgbClr val="000000"/>
                </a:solidFill>
              </a:rPr>
              <a:t>i</a:t>
            </a:r>
            <a:r>
              <a:rPr lang="en-US" b="1" dirty="0" smtClean="0">
                <a:solidFill>
                  <a:srgbClr val="000000"/>
                </a:solidFill>
              </a:rPr>
              <a:t> </a:t>
            </a:r>
            <a:r>
              <a:rPr lang="en-US" b="1" dirty="0" err="1" smtClean="0">
                <a:solidFill>
                  <a:srgbClr val="000000"/>
                </a:solidFill>
              </a:rPr>
              <a:t>softverskog</a:t>
            </a:r>
            <a:r>
              <a:rPr lang="en-US" b="1" dirty="0" smtClean="0">
                <a:solidFill>
                  <a:srgbClr val="000000"/>
                </a:solidFill>
              </a:rPr>
              <a:t> </a:t>
            </a:r>
            <a:r>
              <a:rPr lang="en-US" b="1" dirty="0" err="1" smtClean="0">
                <a:solidFill>
                  <a:srgbClr val="000000"/>
                </a:solidFill>
              </a:rPr>
              <a:t>kapaciteta</a:t>
            </a:r>
            <a:r>
              <a:rPr lang="en-US" b="1" dirty="0" smtClean="0">
                <a:solidFill>
                  <a:srgbClr val="000000"/>
                </a:solidFill>
              </a:rPr>
              <a:t> </a:t>
            </a:r>
            <a:r>
              <a:rPr lang="sr-Latn-RS" b="1" dirty="0" smtClean="0">
                <a:solidFill>
                  <a:srgbClr val="000000"/>
                </a:solidFill>
              </a:rPr>
              <a:t>postojećih </a:t>
            </a:r>
            <a:r>
              <a:rPr lang="en-US" b="1" dirty="0" smtClean="0">
                <a:solidFill>
                  <a:srgbClr val="000000"/>
                </a:solidFill>
              </a:rPr>
              <a:t>ArcGIS (Map) </a:t>
            </a:r>
            <a:r>
              <a:rPr lang="en-US" b="1" dirty="0" err="1" smtClean="0">
                <a:solidFill>
                  <a:srgbClr val="000000"/>
                </a:solidFill>
              </a:rPr>
              <a:t>licenci</a:t>
            </a:r>
            <a:r>
              <a:rPr lang="en-US" b="1" dirty="0">
                <a:solidFill>
                  <a:srgbClr val="000000"/>
                </a:solidFill>
              </a:rPr>
              <a:t> </a:t>
            </a:r>
            <a:r>
              <a:rPr lang="en-US" b="1" dirty="0" smtClean="0">
                <a:solidFill>
                  <a:srgbClr val="000000"/>
                </a:solidFill>
              </a:rPr>
              <a:t>[10.2.2]</a:t>
            </a:r>
            <a:endParaRPr lang="sr-Latn-RS" b="1" dirty="0" smtClean="0">
              <a:solidFill>
                <a:srgbClr val="000000"/>
              </a:solidFill>
            </a:endParaRPr>
          </a:p>
          <a:p>
            <a:pPr>
              <a:spcBef>
                <a:spcPts val="100"/>
              </a:spcBef>
              <a:spcAft>
                <a:spcPts val="600"/>
              </a:spcAft>
            </a:pPr>
            <a:r>
              <a:rPr lang="sr-Latn-RS" b="1" dirty="0" smtClean="0">
                <a:solidFill>
                  <a:srgbClr val="000000"/>
                </a:solidFill>
              </a:rPr>
              <a:t>Formiranje manjih laboratorija // </a:t>
            </a:r>
            <a:r>
              <a:rPr lang="sr-Latn-RS" dirty="0" smtClean="0">
                <a:solidFill>
                  <a:srgbClr val="00B9F2"/>
                </a:solidFill>
              </a:rPr>
              <a:t>#</a:t>
            </a:r>
            <a:r>
              <a:rPr lang="sr-Latn-RS" dirty="0" err="1" smtClean="0">
                <a:solidFill>
                  <a:srgbClr val="00B9F2"/>
                </a:solidFill>
              </a:rPr>
              <a:t>gismozaik</a:t>
            </a:r>
            <a:endParaRPr lang="en-US" dirty="0" smtClean="0">
              <a:solidFill>
                <a:schemeClr val="tx2"/>
              </a:solidFill>
            </a:endParaRPr>
          </a:p>
          <a:p>
            <a:pPr>
              <a:spcBef>
                <a:spcPts val="100"/>
              </a:spcBef>
              <a:spcAft>
                <a:spcPts val="600"/>
              </a:spcAft>
            </a:pPr>
            <a:r>
              <a:rPr lang="sr-Latn-RS" b="1" dirty="0" smtClean="0">
                <a:solidFill>
                  <a:srgbClr val="000000"/>
                </a:solidFill>
              </a:rPr>
              <a:t>Centralna baza rasterskih i vektorskih podataka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" y="5486400"/>
            <a:ext cx="981060" cy="1122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29018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8077" y="5526741"/>
            <a:ext cx="981060" cy="1122134"/>
          </a:xfrm>
          <a:prstGeom prst="rect">
            <a:avLst/>
          </a:prstGeom>
        </p:spPr>
      </p:pic>
      <p:sp>
        <p:nvSpPr>
          <p:cNvPr id="4" name="Title 7"/>
          <p:cNvSpPr txBox="1">
            <a:spLocks/>
          </p:cNvSpPr>
          <p:nvPr/>
        </p:nvSpPr>
        <p:spPr>
          <a:xfrm>
            <a:off x="914400" y="3925221"/>
            <a:ext cx="7315200" cy="484631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400" b="1" i="0" kern="1200">
                <a:solidFill>
                  <a:schemeClr val="tx1"/>
                </a:solidFill>
                <a:latin typeface="+mj-lt"/>
                <a:ea typeface="+mj-ea"/>
                <a:cs typeface="Avenir LT Std 55 Roman" pitchFamily="34" charset="0"/>
              </a:defRPr>
            </a:lvl1pPr>
          </a:lstStyle>
          <a:p>
            <a:r>
              <a:rPr lang="sr-Latn-RS" dirty="0" smtClean="0">
                <a:solidFill>
                  <a:srgbClr val="1982AF"/>
                </a:solidFill>
              </a:rPr>
              <a:t>Hvala na pažnji</a:t>
            </a:r>
            <a:endParaRPr lang="en-US" dirty="0">
              <a:solidFill>
                <a:srgbClr val="1982AF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itle 35"/>
          <p:cNvSpPr>
            <a:spLocks noGrp="1"/>
          </p:cNvSpPr>
          <p:nvPr>
            <p:ph type="title"/>
          </p:nvPr>
        </p:nvSpPr>
        <p:spPr>
          <a:xfrm>
            <a:off x="266700" y="272977"/>
            <a:ext cx="7315200" cy="484631"/>
          </a:xfrm>
        </p:spPr>
        <p:txBody>
          <a:bodyPr/>
          <a:lstStyle/>
          <a:p>
            <a:r>
              <a:rPr lang="en-US" dirty="0" err="1" smtClean="0">
                <a:solidFill>
                  <a:srgbClr val="1982AF"/>
                </a:solidFill>
              </a:rPr>
              <a:t>Preambula</a:t>
            </a:r>
            <a:endParaRPr lang="en-US" dirty="0">
              <a:solidFill>
                <a:srgbClr val="1982AF"/>
              </a:solidFill>
            </a:endParaRPr>
          </a:p>
        </p:txBody>
      </p:sp>
      <p:sp>
        <p:nvSpPr>
          <p:cNvPr id="54" name="Content Placeholder 53"/>
          <p:cNvSpPr>
            <a:spLocks noGrp="1"/>
          </p:cNvSpPr>
          <p:nvPr>
            <p:ph idx="1"/>
          </p:nvPr>
        </p:nvSpPr>
        <p:spPr>
          <a:xfrm>
            <a:off x="144379" y="1452372"/>
            <a:ext cx="8834521" cy="3500628"/>
          </a:xfrm>
        </p:spPr>
        <p:txBody>
          <a:bodyPr/>
          <a:lstStyle/>
          <a:p>
            <a:r>
              <a:rPr lang="sr-Latn-RS" dirty="0" smtClean="0">
                <a:solidFill>
                  <a:srgbClr val="000000"/>
                </a:solidFill>
              </a:rPr>
              <a:t>2002 /</a:t>
            </a:r>
            <a:r>
              <a:rPr lang="en-US" dirty="0" smtClean="0">
                <a:solidFill>
                  <a:srgbClr val="000000"/>
                </a:solidFill>
              </a:rPr>
              <a:t>/</a:t>
            </a:r>
            <a:r>
              <a:rPr lang="sr-Latn-RS" dirty="0" smtClean="0">
                <a:solidFill>
                  <a:srgbClr val="000000"/>
                </a:solidFill>
              </a:rPr>
              <a:t>/ </a:t>
            </a:r>
            <a:r>
              <a:rPr lang="en-US" b="1" dirty="0" smtClean="0"/>
              <a:t>NIJOS</a:t>
            </a:r>
            <a:r>
              <a:rPr lang="sr-Latn-RS" dirty="0" smtClean="0"/>
              <a:t> </a:t>
            </a:r>
            <a:r>
              <a:rPr lang="sr-Latn-RS" dirty="0" smtClean="0">
                <a:solidFill>
                  <a:srgbClr val="000000"/>
                </a:solidFill>
              </a:rPr>
              <a:t>(Norveška)</a:t>
            </a:r>
            <a:r>
              <a:rPr lang="sr-Latn-RS" dirty="0" smtClean="0"/>
              <a:t> </a:t>
            </a:r>
            <a:r>
              <a:rPr lang="sr-Latn-RS" dirty="0" smtClean="0">
                <a:solidFill>
                  <a:srgbClr val="000000"/>
                </a:solidFill>
              </a:rPr>
              <a:t>&amp; </a:t>
            </a:r>
            <a:r>
              <a:rPr lang="sr-Latn-RS" b="1" dirty="0" smtClean="0"/>
              <a:t>Šumarski fakultet</a:t>
            </a:r>
            <a:r>
              <a:rPr lang="sr-Latn-RS" dirty="0" smtClean="0">
                <a:solidFill>
                  <a:srgbClr val="000000"/>
                </a:solidFill>
              </a:rPr>
              <a:t> (Beograd)</a:t>
            </a:r>
          </a:p>
          <a:p>
            <a:pPr lvl="1"/>
            <a:r>
              <a:rPr lang="sr-Latn-RS" b="1" dirty="0" smtClean="0">
                <a:solidFill>
                  <a:srgbClr val="000000"/>
                </a:solidFill>
              </a:rPr>
              <a:t>GIS u oblasti šumarstva i poljoprivrede</a:t>
            </a:r>
            <a:r>
              <a:rPr lang="sr-Latn-RS" dirty="0" smtClean="0">
                <a:solidFill>
                  <a:srgbClr val="000000"/>
                </a:solidFill>
              </a:rPr>
              <a:t> </a:t>
            </a:r>
            <a:r>
              <a:rPr lang="en-US" dirty="0" smtClean="0">
                <a:solidFill>
                  <a:srgbClr val="000000"/>
                </a:solidFill>
              </a:rPr>
              <a:t>&gt;&gt; </a:t>
            </a:r>
            <a:r>
              <a:rPr lang="sr-Latn-RS" b="1" dirty="0" smtClean="0">
                <a:solidFill>
                  <a:srgbClr val="000000"/>
                </a:solidFill>
              </a:rPr>
              <a:t>Nacionalna</a:t>
            </a:r>
            <a:r>
              <a:rPr lang="en-US" b="1" dirty="0" smtClean="0">
                <a:solidFill>
                  <a:srgbClr val="000000"/>
                </a:solidFill>
              </a:rPr>
              <a:t> </a:t>
            </a:r>
            <a:r>
              <a:rPr lang="sr-Latn-RS" b="1" dirty="0" smtClean="0">
                <a:solidFill>
                  <a:srgbClr val="000000"/>
                </a:solidFill>
              </a:rPr>
              <a:t>inventura</a:t>
            </a:r>
            <a:r>
              <a:rPr lang="en-US" b="1" dirty="0" smtClean="0">
                <a:solidFill>
                  <a:srgbClr val="000000"/>
                </a:solidFill>
              </a:rPr>
              <a:t> </a:t>
            </a:r>
            <a:r>
              <a:rPr lang="sr-Latn-RS" b="1" dirty="0" smtClean="0">
                <a:solidFill>
                  <a:srgbClr val="000000"/>
                </a:solidFill>
              </a:rPr>
              <a:t>šuma</a:t>
            </a:r>
          </a:p>
          <a:p>
            <a:r>
              <a:rPr lang="sr-Latn-RS" dirty="0" smtClean="0">
                <a:solidFill>
                  <a:srgbClr val="000000"/>
                </a:solidFill>
              </a:rPr>
              <a:t>2003 /</a:t>
            </a:r>
            <a:r>
              <a:rPr lang="en-US" dirty="0" smtClean="0">
                <a:solidFill>
                  <a:srgbClr val="000000"/>
                </a:solidFill>
              </a:rPr>
              <a:t>/</a:t>
            </a:r>
            <a:r>
              <a:rPr lang="sr-Latn-RS" dirty="0" smtClean="0">
                <a:solidFill>
                  <a:srgbClr val="000000"/>
                </a:solidFill>
              </a:rPr>
              <a:t>/ </a:t>
            </a:r>
            <a:r>
              <a:rPr lang="en-US" b="1" dirty="0"/>
              <a:t>NIJOS</a:t>
            </a:r>
            <a:r>
              <a:rPr lang="sr-Latn-RS" dirty="0"/>
              <a:t> </a:t>
            </a:r>
            <a:r>
              <a:rPr lang="sr-Latn-RS" dirty="0">
                <a:solidFill>
                  <a:srgbClr val="000000"/>
                </a:solidFill>
              </a:rPr>
              <a:t>(Norveška</a:t>
            </a:r>
            <a:r>
              <a:rPr lang="sr-Latn-RS" dirty="0" smtClean="0">
                <a:solidFill>
                  <a:srgbClr val="000000"/>
                </a:solidFill>
              </a:rPr>
              <a:t>),</a:t>
            </a:r>
            <a:r>
              <a:rPr lang="sr-Latn-RS" dirty="0" smtClean="0"/>
              <a:t> </a:t>
            </a:r>
            <a:r>
              <a:rPr lang="sr-Latn-RS" b="1" dirty="0" smtClean="0"/>
              <a:t>Šumarski </a:t>
            </a:r>
            <a:r>
              <a:rPr lang="sr-Latn-RS" b="1" dirty="0"/>
              <a:t>fakultet</a:t>
            </a:r>
            <a:r>
              <a:rPr lang="sr-Latn-RS" b="1" dirty="0">
                <a:solidFill>
                  <a:srgbClr val="000000"/>
                </a:solidFill>
              </a:rPr>
              <a:t> </a:t>
            </a:r>
            <a:r>
              <a:rPr lang="sr-Latn-RS" dirty="0">
                <a:solidFill>
                  <a:srgbClr val="000000"/>
                </a:solidFill>
              </a:rPr>
              <a:t>(Beograd</a:t>
            </a:r>
            <a:r>
              <a:rPr lang="sr-Latn-RS" dirty="0" smtClean="0">
                <a:solidFill>
                  <a:srgbClr val="000000"/>
                </a:solidFill>
              </a:rPr>
              <a:t>), </a:t>
            </a:r>
            <a:r>
              <a:rPr lang="sr-Latn-RS" b="1" dirty="0"/>
              <a:t>Šumarski fakultet</a:t>
            </a:r>
            <a:r>
              <a:rPr lang="sr-Latn-RS" dirty="0">
                <a:solidFill>
                  <a:srgbClr val="000000"/>
                </a:solidFill>
              </a:rPr>
              <a:t> </a:t>
            </a:r>
            <a:r>
              <a:rPr lang="sr-Latn-RS" dirty="0" smtClean="0">
                <a:solidFill>
                  <a:srgbClr val="000000"/>
                </a:solidFill>
              </a:rPr>
              <a:t>(Sarajevo) </a:t>
            </a:r>
            <a:r>
              <a:rPr lang="sr-Latn-RS" dirty="0">
                <a:solidFill>
                  <a:srgbClr val="000000"/>
                </a:solidFill>
              </a:rPr>
              <a:t>&amp;</a:t>
            </a:r>
            <a:r>
              <a:rPr lang="sr-Latn-RS" dirty="0" smtClean="0">
                <a:solidFill>
                  <a:srgbClr val="000000"/>
                </a:solidFill>
              </a:rPr>
              <a:t> </a:t>
            </a:r>
            <a:r>
              <a:rPr lang="sr-Latn-RS" b="1" dirty="0" smtClean="0"/>
              <a:t>Poljoprivredni fakultet</a:t>
            </a:r>
            <a:r>
              <a:rPr lang="sr-Latn-RS" b="1" dirty="0" smtClean="0">
                <a:solidFill>
                  <a:srgbClr val="000000"/>
                </a:solidFill>
              </a:rPr>
              <a:t> </a:t>
            </a:r>
            <a:r>
              <a:rPr lang="sr-Latn-RS" dirty="0" smtClean="0">
                <a:solidFill>
                  <a:srgbClr val="000000"/>
                </a:solidFill>
              </a:rPr>
              <a:t>(Novi Sad)</a:t>
            </a:r>
          </a:p>
          <a:p>
            <a:pPr lvl="1"/>
            <a:r>
              <a:rPr lang="sr-Latn-RS" b="1" dirty="0">
                <a:solidFill>
                  <a:srgbClr val="000000"/>
                </a:solidFill>
              </a:rPr>
              <a:t>GIS u oblasti šumarstva i </a:t>
            </a:r>
            <a:r>
              <a:rPr lang="sr-Latn-RS" b="1" dirty="0" smtClean="0">
                <a:solidFill>
                  <a:srgbClr val="000000"/>
                </a:solidFill>
              </a:rPr>
              <a:t>poljoprivrede</a:t>
            </a:r>
            <a:endParaRPr lang="en-US" b="1" dirty="0">
              <a:solidFill>
                <a:srgbClr val="00000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" y="5486400"/>
            <a:ext cx="981060" cy="1122134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itle 35"/>
          <p:cNvSpPr>
            <a:spLocks noGrp="1"/>
          </p:cNvSpPr>
          <p:nvPr>
            <p:ph type="title"/>
          </p:nvPr>
        </p:nvSpPr>
        <p:spPr>
          <a:xfrm>
            <a:off x="266700" y="220601"/>
            <a:ext cx="7315200" cy="484631"/>
          </a:xfrm>
        </p:spPr>
        <p:txBody>
          <a:bodyPr/>
          <a:lstStyle/>
          <a:p>
            <a:r>
              <a:rPr lang="sr-Latn-RS" dirty="0" smtClean="0">
                <a:solidFill>
                  <a:srgbClr val="1982AF"/>
                </a:solidFill>
              </a:rPr>
              <a:t>Počeci</a:t>
            </a:r>
            <a:r>
              <a:rPr lang="en-US" dirty="0" smtClean="0">
                <a:solidFill>
                  <a:srgbClr val="1982AF"/>
                </a:solidFill>
              </a:rPr>
              <a:t> (</a:t>
            </a:r>
            <a:r>
              <a:rPr lang="sr-Latn-RS" dirty="0" smtClean="0">
                <a:solidFill>
                  <a:srgbClr val="1982AF"/>
                </a:solidFill>
              </a:rPr>
              <a:t>osnovne</a:t>
            </a:r>
            <a:r>
              <a:rPr lang="en-US" dirty="0" smtClean="0">
                <a:solidFill>
                  <a:srgbClr val="1982AF"/>
                </a:solidFill>
              </a:rPr>
              <a:t> </a:t>
            </a:r>
            <a:r>
              <a:rPr lang="sr-Latn-RS" dirty="0" smtClean="0">
                <a:solidFill>
                  <a:srgbClr val="1982AF"/>
                </a:solidFill>
              </a:rPr>
              <a:t>studije</a:t>
            </a:r>
            <a:r>
              <a:rPr lang="en-US" dirty="0" smtClean="0">
                <a:solidFill>
                  <a:srgbClr val="1982AF"/>
                </a:solidFill>
              </a:rPr>
              <a:t>)</a:t>
            </a:r>
            <a:endParaRPr lang="en-US" dirty="0">
              <a:solidFill>
                <a:srgbClr val="1982AF"/>
              </a:solidFill>
            </a:endParaRPr>
          </a:p>
        </p:txBody>
      </p:sp>
      <p:sp>
        <p:nvSpPr>
          <p:cNvPr id="54" name="Content Placeholder 53"/>
          <p:cNvSpPr>
            <a:spLocks noGrp="1"/>
          </p:cNvSpPr>
          <p:nvPr>
            <p:ph idx="1"/>
          </p:nvPr>
        </p:nvSpPr>
        <p:spPr>
          <a:xfrm>
            <a:off x="266700" y="926402"/>
            <a:ext cx="8712200" cy="4277610"/>
          </a:xfrm>
        </p:spPr>
        <p:txBody>
          <a:bodyPr/>
          <a:lstStyle/>
          <a:p>
            <a:pPr marL="628650" indent="-628650">
              <a:spcBef>
                <a:spcPts val="100"/>
              </a:spcBef>
              <a:spcAft>
                <a:spcPts val="400"/>
              </a:spcAft>
              <a:buFont typeface="+mj-lt"/>
              <a:buAutoNum type="romanUcPeriod"/>
            </a:pPr>
            <a:r>
              <a:rPr lang="sr-Latn-RS" sz="2200" dirty="0" smtClean="0"/>
              <a:t>Stari plan i program</a:t>
            </a:r>
            <a:r>
              <a:rPr lang="en-US" sz="2200" dirty="0" smtClean="0"/>
              <a:t> (2004)</a:t>
            </a:r>
            <a:endParaRPr lang="sr-Latn-RS" sz="2200" dirty="0" smtClean="0"/>
          </a:p>
          <a:p>
            <a:pPr>
              <a:spcBef>
                <a:spcPts val="100"/>
              </a:spcBef>
              <a:spcAft>
                <a:spcPts val="400"/>
              </a:spcAft>
            </a:pPr>
            <a:r>
              <a:rPr lang="sr-Latn-RS" sz="2200" b="1" dirty="0" smtClean="0">
                <a:solidFill>
                  <a:srgbClr val="000000"/>
                </a:solidFill>
              </a:rPr>
              <a:t>Geodezija</a:t>
            </a:r>
            <a:r>
              <a:rPr lang="sr-Latn-RS" sz="2200" dirty="0" smtClean="0">
                <a:solidFill>
                  <a:srgbClr val="000000"/>
                </a:solidFill>
              </a:rPr>
              <a:t> </a:t>
            </a:r>
            <a:r>
              <a:rPr lang="en-US" sz="2200" dirty="0" smtClean="0">
                <a:solidFill>
                  <a:srgbClr val="000000"/>
                </a:solidFill>
              </a:rPr>
              <a:t>&gt;&gt;</a:t>
            </a:r>
            <a:r>
              <a:rPr lang="sr-Latn-RS" sz="2200" dirty="0" smtClean="0">
                <a:solidFill>
                  <a:srgbClr val="000000"/>
                </a:solidFill>
              </a:rPr>
              <a:t> </a:t>
            </a:r>
            <a:r>
              <a:rPr lang="en-US" sz="2200" dirty="0">
                <a:solidFill>
                  <a:srgbClr val="000000"/>
                </a:solidFill>
              </a:rPr>
              <a:t>[</a:t>
            </a:r>
            <a:r>
              <a:rPr lang="sr-Latn-RS" sz="2200" dirty="0" smtClean="0">
                <a:solidFill>
                  <a:srgbClr val="000000"/>
                </a:solidFill>
              </a:rPr>
              <a:t>2+3</a:t>
            </a:r>
            <a:r>
              <a:rPr lang="en-US" sz="2200" dirty="0" smtClean="0">
                <a:solidFill>
                  <a:srgbClr val="000000"/>
                </a:solidFill>
              </a:rPr>
              <a:t>]</a:t>
            </a:r>
            <a:r>
              <a:rPr lang="sr-Latn-RS" sz="2200" dirty="0" smtClean="0">
                <a:solidFill>
                  <a:srgbClr val="000000"/>
                </a:solidFill>
              </a:rPr>
              <a:t> </a:t>
            </a:r>
            <a:r>
              <a:rPr lang="en-US" sz="2200" dirty="0">
                <a:solidFill>
                  <a:srgbClr val="000000"/>
                </a:solidFill>
              </a:rPr>
              <a:t>&gt;&gt; </a:t>
            </a:r>
            <a:r>
              <a:rPr lang="sr-Latn-RS" sz="2200" dirty="0" smtClean="0">
                <a:solidFill>
                  <a:srgbClr val="000000"/>
                </a:solidFill>
              </a:rPr>
              <a:t>obavezni </a:t>
            </a:r>
            <a:r>
              <a:rPr lang="en-US" sz="2200" dirty="0" smtClean="0">
                <a:solidFill>
                  <a:srgbClr val="000000"/>
                </a:solidFill>
              </a:rPr>
              <a:t>&gt;&gt;</a:t>
            </a:r>
            <a:r>
              <a:rPr lang="sr-Latn-RS" sz="2200" dirty="0" smtClean="0">
                <a:solidFill>
                  <a:srgbClr val="000000"/>
                </a:solidFill>
              </a:rPr>
              <a:t> </a:t>
            </a:r>
            <a:r>
              <a:rPr lang="sr-Latn-RS" sz="2200" dirty="0">
                <a:solidFill>
                  <a:srgbClr val="000000"/>
                </a:solidFill>
                <a:latin typeface="Calibri" panose="020F0502020204030204" pitchFamily="34" charset="0"/>
              </a:rPr>
              <a:t>GIS </a:t>
            </a:r>
            <a:r>
              <a:rPr lang="sr-Latn-RS" sz="22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⅕ gradiva</a:t>
            </a:r>
            <a:endParaRPr lang="sr-Latn-RS" sz="2200" dirty="0" smtClean="0">
              <a:solidFill>
                <a:srgbClr val="000000"/>
              </a:solidFill>
            </a:endParaRPr>
          </a:p>
          <a:p>
            <a:pPr marL="571500" indent="-571500">
              <a:spcBef>
                <a:spcPts val="600"/>
              </a:spcBef>
              <a:spcAft>
                <a:spcPts val="400"/>
              </a:spcAft>
              <a:buFont typeface="+mj-lt"/>
              <a:buAutoNum type="romanUcPeriod" startAt="2"/>
            </a:pPr>
            <a:r>
              <a:rPr lang="sr-Latn-RS" sz="2200" dirty="0" smtClean="0"/>
              <a:t> Bolonja 1</a:t>
            </a:r>
            <a:r>
              <a:rPr lang="en-US" sz="2200" dirty="0" smtClean="0"/>
              <a:t> (2007)</a:t>
            </a:r>
            <a:endParaRPr lang="sr-Latn-RS" sz="2200" dirty="0" smtClean="0"/>
          </a:p>
          <a:p>
            <a:pPr>
              <a:spcBef>
                <a:spcPts val="100"/>
              </a:spcBef>
              <a:spcAft>
                <a:spcPts val="400"/>
              </a:spcAft>
            </a:pPr>
            <a:r>
              <a:rPr lang="sr-Latn-RS" sz="2200" b="1" dirty="0" smtClean="0">
                <a:solidFill>
                  <a:srgbClr val="000000"/>
                </a:solidFill>
              </a:rPr>
              <a:t>Geodezija</a:t>
            </a:r>
            <a:r>
              <a:rPr lang="en-US" sz="2200" dirty="0">
                <a:solidFill>
                  <a:srgbClr val="000000"/>
                </a:solidFill>
              </a:rPr>
              <a:t> &gt;&gt;</a:t>
            </a:r>
            <a:r>
              <a:rPr lang="sr-Latn-RS" sz="2200" dirty="0">
                <a:solidFill>
                  <a:srgbClr val="000000"/>
                </a:solidFill>
              </a:rPr>
              <a:t> </a:t>
            </a:r>
            <a:r>
              <a:rPr lang="en-US" sz="2200" dirty="0">
                <a:solidFill>
                  <a:srgbClr val="000000"/>
                </a:solidFill>
              </a:rPr>
              <a:t>[</a:t>
            </a:r>
            <a:r>
              <a:rPr lang="sr-Latn-RS" sz="2200" dirty="0" smtClean="0">
                <a:solidFill>
                  <a:srgbClr val="000000"/>
                </a:solidFill>
              </a:rPr>
              <a:t>2+2</a:t>
            </a:r>
            <a:r>
              <a:rPr lang="en-US" sz="2200" dirty="0" smtClean="0">
                <a:solidFill>
                  <a:srgbClr val="000000"/>
                </a:solidFill>
              </a:rPr>
              <a:t>]</a:t>
            </a:r>
            <a:r>
              <a:rPr lang="sr-Latn-RS" sz="2200" dirty="0" smtClean="0">
                <a:solidFill>
                  <a:srgbClr val="000000"/>
                </a:solidFill>
              </a:rPr>
              <a:t> </a:t>
            </a:r>
            <a:r>
              <a:rPr lang="en-US" sz="2200" dirty="0">
                <a:solidFill>
                  <a:srgbClr val="000000"/>
                </a:solidFill>
              </a:rPr>
              <a:t>&gt;&gt; </a:t>
            </a:r>
            <a:r>
              <a:rPr lang="sr-Latn-RS" sz="2200" dirty="0" smtClean="0">
                <a:solidFill>
                  <a:srgbClr val="000000"/>
                </a:solidFill>
              </a:rPr>
              <a:t>obavezni</a:t>
            </a:r>
          </a:p>
          <a:p>
            <a:pPr>
              <a:spcBef>
                <a:spcPts val="100"/>
              </a:spcBef>
              <a:spcAft>
                <a:spcPts val="400"/>
              </a:spcAft>
            </a:pPr>
            <a:r>
              <a:rPr lang="sr-Latn-RS" sz="2200" b="1" dirty="0" smtClean="0">
                <a:solidFill>
                  <a:srgbClr val="000000"/>
                </a:solidFill>
              </a:rPr>
              <a:t>Osnove GIS-a</a:t>
            </a:r>
            <a:r>
              <a:rPr lang="en-US" sz="2200" b="1" dirty="0" smtClean="0">
                <a:solidFill>
                  <a:srgbClr val="000000"/>
                </a:solidFill>
              </a:rPr>
              <a:t> </a:t>
            </a:r>
            <a:r>
              <a:rPr lang="en-US" sz="2200" dirty="0" smtClean="0">
                <a:solidFill>
                  <a:srgbClr val="000000"/>
                </a:solidFill>
              </a:rPr>
              <a:t>&gt;&gt;</a:t>
            </a:r>
            <a:r>
              <a:rPr lang="sr-Latn-RS" sz="2200" dirty="0" smtClean="0">
                <a:solidFill>
                  <a:srgbClr val="000000"/>
                </a:solidFill>
              </a:rPr>
              <a:t> </a:t>
            </a:r>
            <a:r>
              <a:rPr lang="en-US" sz="2200" dirty="0" smtClean="0">
                <a:solidFill>
                  <a:srgbClr val="000000"/>
                </a:solidFill>
              </a:rPr>
              <a:t>[</a:t>
            </a:r>
            <a:r>
              <a:rPr lang="sr-Latn-RS" sz="2200" dirty="0" smtClean="0">
                <a:solidFill>
                  <a:srgbClr val="000000"/>
                </a:solidFill>
              </a:rPr>
              <a:t>2+2</a:t>
            </a:r>
            <a:r>
              <a:rPr lang="en-US" sz="2200" dirty="0" smtClean="0">
                <a:solidFill>
                  <a:srgbClr val="000000"/>
                </a:solidFill>
              </a:rPr>
              <a:t>]</a:t>
            </a:r>
            <a:r>
              <a:rPr lang="sr-Latn-RS" sz="2200" dirty="0" smtClean="0">
                <a:solidFill>
                  <a:srgbClr val="000000"/>
                </a:solidFill>
              </a:rPr>
              <a:t> </a:t>
            </a:r>
            <a:r>
              <a:rPr lang="en-US" sz="2200" dirty="0">
                <a:solidFill>
                  <a:srgbClr val="000000"/>
                </a:solidFill>
              </a:rPr>
              <a:t>&gt;&gt; </a:t>
            </a:r>
            <a:r>
              <a:rPr lang="sr-Latn-RS" sz="2200" dirty="0" smtClean="0">
                <a:solidFill>
                  <a:srgbClr val="000000"/>
                </a:solidFill>
              </a:rPr>
              <a:t>obavezni</a:t>
            </a:r>
          </a:p>
          <a:p>
            <a:pPr marL="571500" indent="-571500">
              <a:spcBef>
                <a:spcPts val="600"/>
              </a:spcBef>
              <a:spcAft>
                <a:spcPts val="400"/>
              </a:spcAft>
              <a:buFont typeface="+mj-lt"/>
              <a:buAutoNum type="romanUcPeriod" startAt="2"/>
            </a:pPr>
            <a:r>
              <a:rPr lang="sr-Latn-RS" sz="2200" dirty="0"/>
              <a:t>Bolonja </a:t>
            </a:r>
            <a:r>
              <a:rPr lang="sr-Latn-RS" sz="2200" dirty="0" smtClean="0"/>
              <a:t>3</a:t>
            </a:r>
            <a:r>
              <a:rPr lang="en-US" sz="2200" dirty="0" smtClean="0"/>
              <a:t> </a:t>
            </a:r>
            <a:r>
              <a:rPr lang="en-US" sz="2200" dirty="0"/>
              <a:t>(</a:t>
            </a:r>
            <a:r>
              <a:rPr lang="en-US" sz="2200" dirty="0" smtClean="0"/>
              <a:t>20</a:t>
            </a:r>
            <a:r>
              <a:rPr lang="sr-Latn-RS" sz="2200" dirty="0" smtClean="0"/>
              <a:t>10</a:t>
            </a:r>
            <a:r>
              <a:rPr lang="en-US" sz="2200" dirty="0" smtClean="0"/>
              <a:t>)</a:t>
            </a:r>
            <a:endParaRPr lang="sr-Latn-RS" sz="2200" dirty="0" smtClean="0"/>
          </a:p>
          <a:p>
            <a:pPr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sr-Latn-RS" sz="2200" b="1" dirty="0">
                <a:solidFill>
                  <a:srgbClr val="000000"/>
                </a:solidFill>
              </a:rPr>
              <a:t>Geodezija i GIS</a:t>
            </a:r>
            <a:r>
              <a:rPr lang="sr-Latn-RS" sz="2200" dirty="0">
                <a:solidFill>
                  <a:srgbClr val="000000"/>
                </a:solidFill>
              </a:rPr>
              <a:t> &gt;&gt; [3+3] &gt;&gt; obavezni/izborni</a:t>
            </a:r>
          </a:p>
          <a:p>
            <a:pPr marL="800100" indent="-173038">
              <a:spcBef>
                <a:spcPts val="600"/>
              </a:spcBef>
              <a:spcAft>
                <a:spcPts val="400"/>
              </a:spcAft>
              <a:buFont typeface="Wingdings" panose="05000000000000000000" pitchFamily="2" charset="2"/>
              <a:buChar char="§"/>
            </a:pPr>
            <a:r>
              <a:rPr lang="sr-Latn-RS" sz="2200" dirty="0"/>
              <a:t>Šumarstvo</a:t>
            </a:r>
          </a:p>
          <a:p>
            <a:pPr marL="800100" indent="-173038">
              <a:spcBef>
                <a:spcPts val="100"/>
              </a:spcBef>
              <a:spcAft>
                <a:spcPts val="400"/>
              </a:spcAft>
              <a:buFont typeface="Wingdings" panose="05000000000000000000" pitchFamily="2" charset="2"/>
              <a:buChar char="§"/>
            </a:pPr>
            <a:r>
              <a:rPr lang="sr-Latn-RS" sz="2200" dirty="0"/>
              <a:t>Pejzažna arhitektura</a:t>
            </a:r>
          </a:p>
          <a:p>
            <a:pPr marL="800100" indent="-173038">
              <a:spcBef>
                <a:spcPts val="100"/>
              </a:spcBef>
              <a:spcAft>
                <a:spcPts val="400"/>
              </a:spcAft>
              <a:buFont typeface="Wingdings" panose="05000000000000000000" pitchFamily="2" charset="2"/>
              <a:buChar char="§"/>
            </a:pPr>
            <a:r>
              <a:rPr lang="sr-Latn-RS" sz="2200" dirty="0"/>
              <a:t>Ekološki inženjering u zaštiti zemljišnih i </a:t>
            </a:r>
            <a:r>
              <a:rPr lang="sr-Latn-RS" sz="2200" dirty="0" err="1"/>
              <a:t>vodnih</a:t>
            </a:r>
            <a:r>
              <a:rPr lang="sr-Latn-RS" sz="2200" dirty="0"/>
              <a:t> resursa</a:t>
            </a:r>
          </a:p>
          <a:p>
            <a:pPr marL="571500" indent="-571500">
              <a:spcBef>
                <a:spcPts val="100"/>
              </a:spcBef>
              <a:spcAft>
                <a:spcPts val="400"/>
              </a:spcAft>
              <a:buFont typeface="+mj-lt"/>
              <a:buAutoNum type="romanUcPeriod" startAt="2"/>
            </a:pPr>
            <a:endParaRPr lang="sr-Latn-RS" sz="2000" dirty="0" smtClean="0"/>
          </a:p>
          <a:p>
            <a:pPr marL="571500" indent="-571500">
              <a:spcBef>
                <a:spcPts val="100"/>
              </a:spcBef>
              <a:spcAft>
                <a:spcPts val="400"/>
              </a:spcAft>
              <a:buFont typeface="+mj-lt"/>
              <a:buAutoNum type="romanUcPeriod" startAt="2"/>
            </a:pPr>
            <a:endParaRPr lang="sr-Latn-RS" sz="2000" dirty="0"/>
          </a:p>
          <a:p>
            <a:pPr>
              <a:spcBef>
                <a:spcPts val="100"/>
              </a:spcBef>
              <a:spcAft>
                <a:spcPts val="400"/>
              </a:spcAft>
            </a:pPr>
            <a:endParaRPr lang="en-US" sz="2000" dirty="0">
              <a:solidFill>
                <a:srgbClr val="00000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" y="5486400"/>
            <a:ext cx="981060" cy="1122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1026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itle 35"/>
          <p:cNvSpPr>
            <a:spLocks noGrp="1"/>
          </p:cNvSpPr>
          <p:nvPr>
            <p:ph type="title"/>
          </p:nvPr>
        </p:nvSpPr>
        <p:spPr>
          <a:xfrm>
            <a:off x="266700" y="434341"/>
            <a:ext cx="7315200" cy="484631"/>
          </a:xfrm>
        </p:spPr>
        <p:txBody>
          <a:bodyPr/>
          <a:lstStyle/>
          <a:p>
            <a:r>
              <a:rPr lang="en-US" dirty="0" smtClean="0">
                <a:solidFill>
                  <a:srgbClr val="1982AF"/>
                </a:solidFill>
              </a:rPr>
              <a:t>Danas (</a:t>
            </a:r>
            <a:r>
              <a:rPr lang="sr-Latn-RS" dirty="0" smtClean="0">
                <a:solidFill>
                  <a:srgbClr val="1982AF"/>
                </a:solidFill>
              </a:rPr>
              <a:t>osnovne</a:t>
            </a:r>
            <a:r>
              <a:rPr lang="en-US" dirty="0" smtClean="0">
                <a:solidFill>
                  <a:srgbClr val="1982AF"/>
                </a:solidFill>
              </a:rPr>
              <a:t> </a:t>
            </a:r>
            <a:r>
              <a:rPr lang="sr-Latn-RS" dirty="0" smtClean="0">
                <a:solidFill>
                  <a:srgbClr val="1982AF"/>
                </a:solidFill>
              </a:rPr>
              <a:t>studije</a:t>
            </a:r>
            <a:r>
              <a:rPr lang="en-US" dirty="0" smtClean="0">
                <a:solidFill>
                  <a:srgbClr val="1982AF"/>
                </a:solidFill>
              </a:rPr>
              <a:t>)</a:t>
            </a:r>
            <a:endParaRPr lang="en-US" dirty="0">
              <a:solidFill>
                <a:srgbClr val="1982AF"/>
              </a:solidFill>
            </a:endParaRPr>
          </a:p>
        </p:txBody>
      </p:sp>
      <p:sp>
        <p:nvSpPr>
          <p:cNvPr id="54" name="Content Placeholder 53"/>
          <p:cNvSpPr>
            <a:spLocks noGrp="1"/>
          </p:cNvSpPr>
          <p:nvPr>
            <p:ph idx="1"/>
          </p:nvPr>
        </p:nvSpPr>
        <p:spPr>
          <a:xfrm>
            <a:off x="266700" y="1252348"/>
            <a:ext cx="8712200" cy="3790300"/>
          </a:xfrm>
        </p:spPr>
        <p:txBody>
          <a:bodyPr/>
          <a:lstStyle/>
          <a:p>
            <a:pPr marL="571500" indent="-571500">
              <a:spcBef>
                <a:spcPts val="100"/>
              </a:spcBef>
              <a:spcAft>
                <a:spcPts val="300"/>
              </a:spcAft>
              <a:buFont typeface="+mj-lt"/>
              <a:buAutoNum type="romanUcPeriod"/>
            </a:pPr>
            <a:r>
              <a:rPr lang="sr-Latn-RS" sz="2200" dirty="0" smtClean="0"/>
              <a:t>Šumarstvo</a:t>
            </a:r>
          </a:p>
          <a:p>
            <a:pPr marL="228600" indent="177800">
              <a:spcBef>
                <a:spcPts val="1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sr-Latn-RS" sz="2000" b="1" dirty="0" smtClean="0">
                <a:solidFill>
                  <a:srgbClr val="000000"/>
                </a:solidFill>
              </a:rPr>
              <a:t>Planiranje i gazdovanje šumama</a:t>
            </a:r>
          </a:p>
          <a:p>
            <a:pPr marL="228600" indent="177800">
              <a:spcBef>
                <a:spcPts val="1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sr-Latn-RS" sz="2000" b="1" dirty="0" err="1" smtClean="0">
                <a:solidFill>
                  <a:srgbClr val="000000"/>
                </a:solidFill>
              </a:rPr>
              <a:t>Dendrometrija</a:t>
            </a:r>
            <a:endParaRPr lang="sr-Latn-RS" sz="2000" b="1" dirty="0" smtClean="0">
              <a:solidFill>
                <a:srgbClr val="000000"/>
              </a:solidFill>
            </a:endParaRPr>
          </a:p>
          <a:p>
            <a:pPr marL="571500" indent="-571500">
              <a:spcBef>
                <a:spcPts val="100"/>
              </a:spcBef>
              <a:spcAft>
                <a:spcPts val="300"/>
              </a:spcAft>
              <a:buFont typeface="+mj-lt"/>
              <a:buAutoNum type="romanUcPeriod" startAt="2"/>
            </a:pPr>
            <a:r>
              <a:rPr lang="sr-Latn-RS" sz="2200" dirty="0" smtClean="0"/>
              <a:t>Pejzažna arhitektura</a:t>
            </a:r>
            <a:endParaRPr lang="en-US" sz="2200" dirty="0" smtClean="0"/>
          </a:p>
          <a:p>
            <a:pPr lvl="1">
              <a:lnSpc>
                <a:spcPct val="100000"/>
              </a:lnSpc>
              <a:spcBef>
                <a:spcPts val="1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sr-Latn-RS" sz="2000" b="1" dirty="0" err="1" smtClean="0">
                <a:solidFill>
                  <a:srgbClr val="000000"/>
                </a:solidFill>
              </a:rPr>
              <a:t>Predeona</a:t>
            </a:r>
            <a:r>
              <a:rPr lang="sr-Latn-RS" sz="2000" b="1" dirty="0" smtClean="0">
                <a:solidFill>
                  <a:srgbClr val="000000"/>
                </a:solidFill>
              </a:rPr>
              <a:t> ekologija</a:t>
            </a:r>
          </a:p>
          <a:p>
            <a:pPr lvl="1">
              <a:lnSpc>
                <a:spcPct val="100000"/>
              </a:lnSpc>
              <a:spcBef>
                <a:spcPts val="1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sr-Latn-RS" sz="2000" b="1" dirty="0" smtClean="0">
                <a:solidFill>
                  <a:srgbClr val="000000"/>
                </a:solidFill>
              </a:rPr>
              <a:t>Planiranje predela</a:t>
            </a:r>
          </a:p>
          <a:p>
            <a:pPr marL="571500" lvl="1" indent="-571500">
              <a:lnSpc>
                <a:spcPct val="100000"/>
              </a:lnSpc>
              <a:spcBef>
                <a:spcPts val="100"/>
              </a:spcBef>
              <a:spcAft>
                <a:spcPts val="300"/>
              </a:spcAft>
              <a:buFont typeface="+mj-lt"/>
              <a:buAutoNum type="romanUcPeriod" startAt="3"/>
            </a:pPr>
            <a:r>
              <a:rPr lang="sr-Latn-RS" sz="2200" dirty="0" smtClean="0"/>
              <a:t>Ekološki inženjering u zaštiti zemljišnih i </a:t>
            </a:r>
            <a:r>
              <a:rPr lang="sr-Latn-RS" sz="2200" dirty="0" err="1" smtClean="0"/>
              <a:t>vodnih</a:t>
            </a:r>
            <a:r>
              <a:rPr lang="sr-Latn-RS" sz="2200" dirty="0" smtClean="0"/>
              <a:t> resursa</a:t>
            </a:r>
          </a:p>
          <a:p>
            <a:pPr lvl="1">
              <a:lnSpc>
                <a:spcPct val="100000"/>
              </a:lnSpc>
              <a:spcBef>
                <a:spcPts val="1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sr-Latn-RS" sz="2000" b="1" dirty="0" err="1" smtClean="0">
                <a:solidFill>
                  <a:srgbClr val="000000"/>
                </a:solidFill>
              </a:rPr>
              <a:t>Aerozagađenje</a:t>
            </a:r>
            <a:r>
              <a:rPr lang="sr-Latn-RS" sz="2000" b="1" dirty="0" smtClean="0">
                <a:solidFill>
                  <a:srgbClr val="000000"/>
                </a:solidFill>
              </a:rPr>
              <a:t> u šumskim ekosistemima</a:t>
            </a:r>
          </a:p>
          <a:p>
            <a:pPr lvl="1">
              <a:lnSpc>
                <a:spcPct val="100000"/>
              </a:lnSpc>
              <a:spcBef>
                <a:spcPts val="1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sr-Latn-RS" sz="2000" b="1" dirty="0" smtClean="0">
                <a:solidFill>
                  <a:srgbClr val="000000"/>
                </a:solidFill>
              </a:rPr>
              <a:t>Prostorno uređenje erozionih područja</a:t>
            </a:r>
          </a:p>
          <a:p>
            <a:pPr marL="571500" lvl="1" indent="-571500">
              <a:lnSpc>
                <a:spcPct val="100000"/>
              </a:lnSpc>
              <a:spcBef>
                <a:spcPts val="100"/>
              </a:spcBef>
              <a:spcAft>
                <a:spcPts val="300"/>
              </a:spcAft>
              <a:buFont typeface="+mj-lt"/>
              <a:buAutoNum type="romanUcPeriod" startAt="3"/>
            </a:pPr>
            <a:endParaRPr lang="en-US" sz="2000" dirty="0"/>
          </a:p>
          <a:p>
            <a:pPr lvl="1">
              <a:lnSpc>
                <a:spcPct val="100000"/>
              </a:lnSpc>
              <a:spcBef>
                <a:spcPts val="1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endParaRPr lang="sr-Latn-RS" sz="2000" b="1" dirty="0" smtClean="0">
              <a:solidFill>
                <a:srgbClr val="00000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" y="5486400"/>
            <a:ext cx="981060" cy="1122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021873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Content Placeholder 53"/>
          <p:cNvSpPr>
            <a:spLocks noGrp="1"/>
          </p:cNvSpPr>
          <p:nvPr>
            <p:ph idx="1"/>
          </p:nvPr>
        </p:nvSpPr>
        <p:spPr>
          <a:xfrm>
            <a:off x="266700" y="1252347"/>
            <a:ext cx="8712200" cy="4234053"/>
          </a:xfrm>
        </p:spPr>
        <p:txBody>
          <a:bodyPr/>
          <a:lstStyle/>
          <a:p>
            <a:pPr>
              <a:spcBef>
                <a:spcPts val="1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sr-Latn-RS" sz="2200" dirty="0" smtClean="0"/>
              <a:t> </a:t>
            </a:r>
            <a:r>
              <a:rPr lang="sr-Latn-RS" sz="2400" dirty="0" smtClean="0"/>
              <a:t>Međunarodni </a:t>
            </a:r>
            <a:r>
              <a:rPr lang="sr-Latn-RS" sz="2400" dirty="0"/>
              <a:t>projekat </a:t>
            </a:r>
            <a:r>
              <a:rPr lang="sr-Latn-RS" sz="2400" dirty="0" smtClean="0"/>
              <a:t>TEMPUS</a:t>
            </a:r>
            <a:r>
              <a:rPr lang="sr-Latn-RS" sz="2200" dirty="0" smtClean="0"/>
              <a:t>                                                    </a:t>
            </a:r>
            <a:r>
              <a:rPr lang="sr-Latn-RS" sz="1800" dirty="0" smtClean="0"/>
              <a:t>(</a:t>
            </a:r>
            <a:r>
              <a:rPr lang="en-US" sz="1800" dirty="0"/>
              <a:t>Landscape Education for a New </a:t>
            </a:r>
            <a:r>
              <a:rPr lang="sr-Latn-RS" sz="1800" dirty="0" smtClean="0"/>
              <a:t> </a:t>
            </a:r>
            <a:r>
              <a:rPr lang="en-US" sz="1800" dirty="0" smtClean="0"/>
              <a:t>Neighborhood </a:t>
            </a:r>
            <a:r>
              <a:rPr lang="en-US" sz="1800" dirty="0"/>
              <a:t>of Europe</a:t>
            </a:r>
            <a:r>
              <a:rPr lang="sr-Latn-RS" sz="1800" dirty="0" smtClean="0"/>
              <a:t>) </a:t>
            </a:r>
            <a:r>
              <a:rPr lang="en-US" sz="1800" dirty="0" smtClean="0"/>
              <a:t> &gt;&gt; </a:t>
            </a:r>
            <a:r>
              <a:rPr lang="sr-Latn-RS" sz="1800" dirty="0" smtClean="0"/>
              <a:t> </a:t>
            </a:r>
            <a:r>
              <a:rPr lang="sr-Latn-RS" sz="2400" dirty="0" smtClean="0"/>
              <a:t>2005–2009</a:t>
            </a:r>
            <a:r>
              <a:rPr lang="sr-Latn-RS" sz="2200" dirty="0" smtClean="0"/>
              <a:t> </a:t>
            </a:r>
          </a:p>
          <a:p>
            <a:pPr marL="457200" indent="-173038">
              <a:spcBef>
                <a:spcPts val="1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sr-Latn-RS" sz="2000" b="1" dirty="0" smtClean="0">
                <a:solidFill>
                  <a:srgbClr val="000000"/>
                </a:solidFill>
              </a:rPr>
              <a:t>20 računara</a:t>
            </a:r>
            <a:r>
              <a:rPr lang="en-US" sz="2000" b="1" dirty="0" smtClean="0">
                <a:solidFill>
                  <a:srgbClr val="000000"/>
                </a:solidFill>
              </a:rPr>
              <a:t> &amp;</a:t>
            </a:r>
            <a:endParaRPr lang="sr-Latn-RS" sz="2000" b="1" dirty="0" smtClean="0">
              <a:solidFill>
                <a:srgbClr val="000000"/>
              </a:solidFill>
            </a:endParaRPr>
          </a:p>
          <a:p>
            <a:pPr marL="457200" indent="-173038">
              <a:spcBef>
                <a:spcPts val="1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sr-Latn-RS" sz="2000" b="1" dirty="0" smtClean="0">
                <a:solidFill>
                  <a:srgbClr val="000000"/>
                </a:solidFill>
              </a:rPr>
              <a:t>20 akademskih licenci </a:t>
            </a:r>
            <a:r>
              <a:rPr lang="sr-Latn-RS" sz="2000" b="1" dirty="0" err="1" smtClean="0">
                <a:solidFill>
                  <a:srgbClr val="000000"/>
                </a:solidFill>
              </a:rPr>
              <a:t>ArcGIS</a:t>
            </a:r>
            <a:r>
              <a:rPr lang="sr-Latn-RS" sz="2000" b="1" dirty="0" smtClean="0">
                <a:solidFill>
                  <a:srgbClr val="000000"/>
                </a:solidFill>
              </a:rPr>
              <a:t> 9.2</a:t>
            </a:r>
          </a:p>
          <a:p>
            <a:pPr marL="571500" lvl="1" indent="-571500">
              <a:lnSpc>
                <a:spcPct val="100000"/>
              </a:lnSpc>
              <a:spcBef>
                <a:spcPts val="100"/>
              </a:spcBef>
              <a:spcAft>
                <a:spcPts val="300"/>
              </a:spcAft>
              <a:buFont typeface="+mj-lt"/>
              <a:buAutoNum type="romanUcPeriod" startAt="3"/>
            </a:pPr>
            <a:endParaRPr lang="en-US" sz="2000" dirty="0"/>
          </a:p>
          <a:p>
            <a:pPr lvl="1">
              <a:lnSpc>
                <a:spcPct val="100000"/>
              </a:lnSpc>
              <a:spcBef>
                <a:spcPts val="1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endParaRPr lang="sr-Latn-RS" sz="2000" b="1" dirty="0" smtClean="0">
              <a:solidFill>
                <a:srgbClr val="00000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" y="5486400"/>
            <a:ext cx="981060" cy="1122134"/>
          </a:xfrm>
          <a:prstGeom prst="rect">
            <a:avLst/>
          </a:prstGeom>
        </p:spPr>
      </p:pic>
      <p:sp>
        <p:nvSpPr>
          <p:cNvPr id="7" name="Title 35"/>
          <p:cNvSpPr txBox="1">
            <a:spLocks/>
          </p:cNvSpPr>
          <p:nvPr/>
        </p:nvSpPr>
        <p:spPr>
          <a:xfrm>
            <a:off x="266700" y="434341"/>
            <a:ext cx="7315200" cy="484631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400" b="1" i="0" kern="1200" dirty="0">
                <a:solidFill>
                  <a:srgbClr val="007AC2"/>
                </a:solidFill>
                <a:latin typeface="+mj-lt"/>
                <a:ea typeface="+mj-ea"/>
                <a:cs typeface="Avenir LT Std 55 Roman" pitchFamily="34" charset="0"/>
              </a:defRPr>
            </a:lvl1pPr>
          </a:lstStyle>
          <a:p>
            <a:r>
              <a:rPr lang="sr-Latn-RS" dirty="0" smtClean="0">
                <a:solidFill>
                  <a:srgbClr val="1982AF"/>
                </a:solidFill>
              </a:rPr>
              <a:t>Računarska laboratorija</a:t>
            </a:r>
            <a:endParaRPr lang="sr-Latn-RS" dirty="0">
              <a:solidFill>
                <a:srgbClr val="1982A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109684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itle 35"/>
          <p:cNvSpPr>
            <a:spLocks noGrp="1"/>
          </p:cNvSpPr>
          <p:nvPr>
            <p:ph type="title"/>
          </p:nvPr>
        </p:nvSpPr>
        <p:spPr>
          <a:xfrm>
            <a:off x="266700" y="434341"/>
            <a:ext cx="7315200" cy="484631"/>
          </a:xfrm>
        </p:spPr>
        <p:txBody>
          <a:bodyPr/>
          <a:lstStyle/>
          <a:p>
            <a:r>
              <a:rPr lang="sr-Latn-RS" dirty="0" smtClean="0">
                <a:solidFill>
                  <a:srgbClr val="1982AF"/>
                </a:solidFill>
              </a:rPr>
              <a:t>Računarska laboratorija</a:t>
            </a:r>
            <a:endParaRPr lang="en-US" dirty="0">
              <a:solidFill>
                <a:srgbClr val="1982AF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" y="5486400"/>
            <a:ext cx="981060" cy="112213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1946" y="1360777"/>
            <a:ext cx="3976687" cy="298251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20" y="1360777"/>
            <a:ext cx="4490441" cy="2982515"/>
          </a:xfrm>
          <a:prstGeom prst="rect">
            <a:avLst/>
          </a:prstGeom>
        </p:spPr>
      </p:pic>
      <p:sp>
        <p:nvSpPr>
          <p:cNvPr id="7" name="Content Placeholder 53"/>
          <p:cNvSpPr>
            <a:spLocks noGrp="1"/>
          </p:cNvSpPr>
          <p:nvPr>
            <p:ph idx="1"/>
          </p:nvPr>
        </p:nvSpPr>
        <p:spPr>
          <a:xfrm>
            <a:off x="74112" y="4583436"/>
            <a:ext cx="8834521" cy="403322"/>
          </a:xfrm>
        </p:spPr>
        <p:txBody>
          <a:bodyPr/>
          <a:lstStyle/>
          <a:p>
            <a:pPr marL="228600" lvl="1" indent="0" algn="ctr">
              <a:buNone/>
            </a:pPr>
            <a:r>
              <a:rPr lang="en-US" b="1" dirty="0" smtClean="0">
                <a:solidFill>
                  <a:srgbClr val="000000"/>
                </a:solidFill>
              </a:rPr>
              <a:t>ArcGIS 9.2 // MapInfo 8.0 </a:t>
            </a:r>
            <a:r>
              <a:rPr lang="en-US" b="1" dirty="0">
                <a:solidFill>
                  <a:srgbClr val="000000"/>
                </a:solidFill>
              </a:rPr>
              <a:t>// Quantum </a:t>
            </a:r>
            <a:r>
              <a:rPr lang="en-US" b="1" dirty="0" smtClean="0">
                <a:solidFill>
                  <a:srgbClr val="000000"/>
                </a:solidFill>
              </a:rPr>
              <a:t>GIS // SAGA</a:t>
            </a:r>
            <a:endParaRPr lang="en-US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469784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Content Placeholder 53"/>
          <p:cNvSpPr>
            <a:spLocks noGrp="1"/>
          </p:cNvSpPr>
          <p:nvPr>
            <p:ph idx="1"/>
          </p:nvPr>
        </p:nvSpPr>
        <p:spPr>
          <a:xfrm>
            <a:off x="266700" y="1252347"/>
            <a:ext cx="8712200" cy="4234053"/>
          </a:xfrm>
        </p:spPr>
        <p:txBody>
          <a:bodyPr/>
          <a:lstStyle/>
          <a:p>
            <a:pPr>
              <a:spcBef>
                <a:spcPts val="1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sr-Latn-RS" sz="2200" dirty="0" smtClean="0"/>
              <a:t> 2012--2015</a:t>
            </a:r>
          </a:p>
          <a:p>
            <a:pPr marL="457200" indent="-173038">
              <a:spcBef>
                <a:spcPts val="1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sr-Latn-RS" sz="1600" b="1" dirty="0">
                <a:solidFill>
                  <a:srgbClr val="000000"/>
                </a:solidFill>
              </a:rPr>
              <a:t>Efekti </a:t>
            </a:r>
            <a:r>
              <a:rPr lang="sr-Latn-RS" sz="1600" b="1" dirty="0" err="1">
                <a:solidFill>
                  <a:srgbClr val="000000"/>
                </a:solidFill>
              </a:rPr>
              <a:t>protiverozionih</a:t>
            </a:r>
            <a:r>
              <a:rPr lang="sr-Latn-RS" sz="1600" b="1" dirty="0">
                <a:solidFill>
                  <a:srgbClr val="000000"/>
                </a:solidFill>
              </a:rPr>
              <a:t> radova na stanje erozije u </a:t>
            </a:r>
            <a:r>
              <a:rPr lang="sr-Latn-RS" sz="1600" b="1" dirty="0" err="1">
                <a:solidFill>
                  <a:srgbClr val="000000"/>
                </a:solidFill>
              </a:rPr>
              <a:t>Grdeličkoj</a:t>
            </a:r>
            <a:r>
              <a:rPr lang="sr-Latn-RS" sz="1600" b="1" dirty="0">
                <a:solidFill>
                  <a:srgbClr val="000000"/>
                </a:solidFill>
              </a:rPr>
              <a:t> klisuri i Vranjskoj </a:t>
            </a:r>
            <a:r>
              <a:rPr lang="sr-Latn-RS" sz="1600" b="1" dirty="0" smtClean="0">
                <a:solidFill>
                  <a:srgbClr val="000000"/>
                </a:solidFill>
              </a:rPr>
              <a:t>kotlini </a:t>
            </a:r>
            <a:r>
              <a:rPr lang="sr-Latn-RS" sz="1600" dirty="0" smtClean="0">
                <a:solidFill>
                  <a:srgbClr val="000000"/>
                </a:solidFill>
              </a:rPr>
              <a:t>(Sonja </a:t>
            </a:r>
            <a:r>
              <a:rPr lang="sr-Latn-RS" sz="1600" dirty="0" err="1" smtClean="0">
                <a:solidFill>
                  <a:srgbClr val="000000"/>
                </a:solidFill>
              </a:rPr>
              <a:t>Braunović</a:t>
            </a:r>
            <a:r>
              <a:rPr lang="sr-Latn-RS" sz="1600" dirty="0" smtClean="0">
                <a:solidFill>
                  <a:srgbClr val="000000"/>
                </a:solidFill>
              </a:rPr>
              <a:t>)</a:t>
            </a:r>
            <a:endParaRPr lang="sr-Latn-RS" sz="1600" dirty="0">
              <a:solidFill>
                <a:srgbClr val="000000"/>
              </a:solidFill>
            </a:endParaRPr>
          </a:p>
          <a:p>
            <a:pPr marL="457200" indent="-173038">
              <a:spcBef>
                <a:spcPts val="1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sr-Latn-RS" sz="1600" b="1" dirty="0" smtClean="0">
                <a:solidFill>
                  <a:srgbClr val="000000"/>
                </a:solidFill>
              </a:rPr>
              <a:t>Faktori nastanka bujičnih poplava u Srbiji </a:t>
            </a:r>
            <a:r>
              <a:rPr lang="sr-Latn-RS" sz="1600" dirty="0" smtClean="0">
                <a:solidFill>
                  <a:srgbClr val="000000"/>
                </a:solidFill>
              </a:rPr>
              <a:t>(Ana Petrović)</a:t>
            </a:r>
          </a:p>
          <a:p>
            <a:pPr marL="457200" indent="-173038">
              <a:spcBef>
                <a:spcPts val="1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sr-Latn-RS" sz="1600" b="1" dirty="0" smtClean="0">
                <a:solidFill>
                  <a:srgbClr val="000000"/>
                </a:solidFill>
              </a:rPr>
              <a:t>Erozija kao faktor degradacije predela u skijaškim centrima Srbije </a:t>
            </a:r>
            <a:r>
              <a:rPr lang="sr-Latn-RS" sz="1600" dirty="0" smtClean="0">
                <a:solidFill>
                  <a:srgbClr val="000000"/>
                </a:solidFill>
              </a:rPr>
              <a:t>(Boris Radić)</a:t>
            </a:r>
          </a:p>
          <a:p>
            <a:pPr marL="457200" indent="-173038">
              <a:spcBef>
                <a:spcPts val="1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sr-Latn-RS" sz="1600" b="1" dirty="0" smtClean="0">
                <a:solidFill>
                  <a:srgbClr val="000000"/>
                </a:solidFill>
              </a:rPr>
              <a:t>Proces </a:t>
            </a:r>
            <a:r>
              <a:rPr lang="sr-Latn-RS" sz="1600" b="1" dirty="0" err="1">
                <a:solidFill>
                  <a:srgbClr val="000000"/>
                </a:solidFill>
              </a:rPr>
              <a:t>acidifikacije</a:t>
            </a:r>
            <a:r>
              <a:rPr lang="sr-Latn-RS" sz="1600" b="1" dirty="0">
                <a:solidFill>
                  <a:srgbClr val="000000"/>
                </a:solidFill>
              </a:rPr>
              <a:t> kao faktor degradacije zemljišta na području istočne </a:t>
            </a:r>
            <a:r>
              <a:rPr lang="sr-Latn-RS" sz="1600" b="1" dirty="0" smtClean="0">
                <a:solidFill>
                  <a:srgbClr val="000000"/>
                </a:solidFill>
              </a:rPr>
              <a:t>Srbije </a:t>
            </a:r>
            <a:r>
              <a:rPr lang="sr-Latn-RS" sz="1600" dirty="0" smtClean="0">
                <a:solidFill>
                  <a:srgbClr val="000000"/>
                </a:solidFill>
              </a:rPr>
              <a:t>(Jelena </a:t>
            </a:r>
            <a:r>
              <a:rPr lang="sr-Latn-RS" sz="1600" dirty="0" err="1" smtClean="0">
                <a:solidFill>
                  <a:srgbClr val="000000"/>
                </a:solidFill>
              </a:rPr>
              <a:t>Beloica</a:t>
            </a:r>
            <a:r>
              <a:rPr lang="sr-Latn-RS" sz="1600" dirty="0" smtClean="0">
                <a:solidFill>
                  <a:srgbClr val="000000"/>
                </a:solidFill>
              </a:rPr>
              <a:t>)</a:t>
            </a:r>
          </a:p>
          <a:p>
            <a:pPr marL="457200" indent="-173038">
              <a:spcBef>
                <a:spcPts val="1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sr-Latn-RS" sz="1600" b="1" dirty="0" smtClean="0">
                <a:solidFill>
                  <a:srgbClr val="000000"/>
                </a:solidFill>
              </a:rPr>
              <a:t>Strukturna</a:t>
            </a:r>
            <a:r>
              <a:rPr lang="sr-Latn-RS" sz="1600" b="1" dirty="0">
                <a:solidFill>
                  <a:srgbClr val="000000"/>
                </a:solidFill>
              </a:rPr>
              <a:t>, ekološka i sociološka istraživanja travnjaka rekreativnih </a:t>
            </a:r>
            <a:r>
              <a:rPr lang="sr-Latn-RS" sz="1600" b="1" dirty="0" smtClean="0">
                <a:solidFill>
                  <a:srgbClr val="000000"/>
                </a:solidFill>
              </a:rPr>
              <a:t>površina </a:t>
            </a:r>
            <a:r>
              <a:rPr lang="sr-Latn-RS" sz="1600" dirty="0" smtClean="0">
                <a:solidFill>
                  <a:srgbClr val="000000"/>
                </a:solidFill>
              </a:rPr>
              <a:t>(Jovana Petrović)</a:t>
            </a:r>
          </a:p>
          <a:p>
            <a:pPr marL="457200" indent="-173038">
              <a:spcBef>
                <a:spcPts val="1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sr-Latn-RS" sz="1600" b="1" dirty="0" err="1" smtClean="0">
                <a:solidFill>
                  <a:srgbClr val="000000"/>
                </a:solidFill>
              </a:rPr>
              <a:t>Florističke</a:t>
            </a:r>
            <a:r>
              <a:rPr lang="sr-Latn-RS" sz="1600" b="1" dirty="0" smtClean="0">
                <a:solidFill>
                  <a:srgbClr val="000000"/>
                </a:solidFill>
              </a:rPr>
              <a:t> </a:t>
            </a:r>
            <a:r>
              <a:rPr lang="sr-Latn-RS" sz="1600" b="1" dirty="0">
                <a:solidFill>
                  <a:srgbClr val="000000"/>
                </a:solidFill>
              </a:rPr>
              <a:t>karakteristike šuma crnog i belog bora na </a:t>
            </a:r>
            <a:r>
              <a:rPr lang="sr-Latn-RS" sz="1600" b="1" dirty="0" err="1">
                <a:solidFill>
                  <a:srgbClr val="000000"/>
                </a:solidFill>
              </a:rPr>
              <a:t>serpentinitu</a:t>
            </a:r>
            <a:r>
              <a:rPr lang="sr-Latn-RS" sz="1600" b="1" dirty="0">
                <a:solidFill>
                  <a:srgbClr val="000000"/>
                </a:solidFill>
              </a:rPr>
              <a:t> i </a:t>
            </a:r>
            <a:r>
              <a:rPr lang="sr-Latn-RS" sz="1600" b="1" dirty="0" err="1">
                <a:solidFill>
                  <a:srgbClr val="000000"/>
                </a:solidFill>
              </a:rPr>
              <a:t>peridotitima</a:t>
            </a:r>
            <a:r>
              <a:rPr lang="sr-Latn-RS" sz="1600" b="1" dirty="0">
                <a:solidFill>
                  <a:srgbClr val="000000"/>
                </a:solidFill>
              </a:rPr>
              <a:t> u zapadnoj i centralnoj Srbiji </a:t>
            </a:r>
            <a:r>
              <a:rPr lang="sr-Latn-RS" sz="1600" dirty="0">
                <a:solidFill>
                  <a:srgbClr val="000000"/>
                </a:solidFill>
              </a:rPr>
              <a:t>(</a:t>
            </a:r>
            <a:r>
              <a:rPr lang="sr-Latn-RS" sz="1600" dirty="0" smtClean="0">
                <a:solidFill>
                  <a:srgbClr val="000000"/>
                </a:solidFill>
              </a:rPr>
              <a:t>Marijana Novaković-Vuković)</a:t>
            </a:r>
          </a:p>
          <a:p>
            <a:pPr marL="457200" indent="-173038">
              <a:spcBef>
                <a:spcPts val="1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sr-Latn-RS" sz="1600" b="1" dirty="0" smtClean="0">
                <a:solidFill>
                  <a:srgbClr val="000000"/>
                </a:solidFill>
              </a:rPr>
              <a:t>Procena </a:t>
            </a:r>
            <a:r>
              <a:rPr lang="sr-Latn-RS" sz="1600" b="1" dirty="0">
                <a:solidFill>
                  <a:srgbClr val="000000"/>
                </a:solidFill>
              </a:rPr>
              <a:t>potencijalne erozije zemljišta primenom USLE i PESERA modela na području sliva akumulacije </a:t>
            </a:r>
            <a:r>
              <a:rPr lang="sr-Latn-RS" sz="1600" b="1" dirty="0" err="1" smtClean="0">
                <a:solidFill>
                  <a:srgbClr val="000000"/>
                </a:solidFill>
              </a:rPr>
              <a:t>Prvonek</a:t>
            </a:r>
            <a:r>
              <a:rPr lang="sr-Latn-RS" sz="1600" b="1" dirty="0" smtClean="0">
                <a:solidFill>
                  <a:srgbClr val="000000"/>
                </a:solidFill>
              </a:rPr>
              <a:t> </a:t>
            </a:r>
            <a:r>
              <a:rPr lang="sr-Latn-RS" sz="1600" dirty="0" smtClean="0">
                <a:solidFill>
                  <a:srgbClr val="000000"/>
                </a:solidFill>
              </a:rPr>
              <a:t>(Veljko Perović)</a:t>
            </a:r>
          </a:p>
          <a:p>
            <a:pPr marL="457200" indent="-173038">
              <a:spcBef>
                <a:spcPts val="1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sr-Latn-RS" sz="1600" b="1" dirty="0" smtClean="0">
                <a:solidFill>
                  <a:srgbClr val="000000"/>
                </a:solidFill>
              </a:rPr>
              <a:t>…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" y="5486400"/>
            <a:ext cx="981060" cy="1122134"/>
          </a:xfrm>
          <a:prstGeom prst="rect">
            <a:avLst/>
          </a:prstGeom>
        </p:spPr>
      </p:pic>
      <p:sp>
        <p:nvSpPr>
          <p:cNvPr id="7" name="Title 35"/>
          <p:cNvSpPr txBox="1">
            <a:spLocks/>
          </p:cNvSpPr>
          <p:nvPr/>
        </p:nvSpPr>
        <p:spPr>
          <a:xfrm>
            <a:off x="266700" y="299870"/>
            <a:ext cx="7315200" cy="484631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400" b="1" i="0" kern="1200" dirty="0">
                <a:solidFill>
                  <a:srgbClr val="007AC2"/>
                </a:solidFill>
                <a:latin typeface="+mj-lt"/>
                <a:ea typeface="+mj-ea"/>
                <a:cs typeface="Avenir LT Std 55 Roman" pitchFamily="34" charset="0"/>
              </a:defRPr>
            </a:lvl1pPr>
          </a:lstStyle>
          <a:p>
            <a:r>
              <a:rPr lang="sr-Latn-RS" dirty="0" smtClean="0">
                <a:solidFill>
                  <a:srgbClr val="1982AF"/>
                </a:solidFill>
              </a:rPr>
              <a:t>Nauka</a:t>
            </a:r>
            <a:endParaRPr lang="sr-Latn-RS" dirty="0">
              <a:solidFill>
                <a:srgbClr val="1982A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284248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78738" y="211540"/>
            <a:ext cx="3483966" cy="2290062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1315" y="2628004"/>
            <a:ext cx="3481389" cy="2531736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" y="5486400"/>
            <a:ext cx="981060" cy="112213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82560" y="211540"/>
            <a:ext cx="3558638" cy="4948200"/>
          </a:xfrm>
          <a:prstGeom prst="rect">
            <a:avLst/>
          </a:prstGeom>
          <a:ln w="12700">
            <a:solidFill>
              <a:srgbClr val="000000"/>
            </a:solidFill>
          </a:ln>
        </p:spPr>
      </p:pic>
    </p:spTree>
    <p:extLst>
      <p:ext uri="{BB962C8B-B14F-4D97-AF65-F5344CB8AC3E}">
        <p14:creationId xmlns:p14="http://schemas.microsoft.com/office/powerpoint/2010/main" val="108005484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Content Placeholder 53"/>
          <p:cNvSpPr>
            <a:spLocks noGrp="1"/>
          </p:cNvSpPr>
          <p:nvPr>
            <p:ph idx="1"/>
          </p:nvPr>
        </p:nvSpPr>
        <p:spPr>
          <a:xfrm>
            <a:off x="266700" y="1102223"/>
            <a:ext cx="8712200" cy="3740758"/>
          </a:xfrm>
        </p:spPr>
        <p:txBody>
          <a:bodyPr/>
          <a:lstStyle/>
          <a:p>
            <a:pPr>
              <a:spcBef>
                <a:spcPts val="1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sr-Latn-RS" sz="2200" dirty="0" smtClean="0"/>
              <a:t> 201</a:t>
            </a:r>
            <a:r>
              <a:rPr lang="en-US" sz="2200" dirty="0" smtClean="0"/>
              <a:t>1</a:t>
            </a:r>
            <a:r>
              <a:rPr lang="sr-Latn-RS" sz="2200" dirty="0" smtClean="0"/>
              <a:t>--2015</a:t>
            </a:r>
          </a:p>
          <a:p>
            <a:pPr marL="457200" indent="-173038">
              <a:spcBef>
                <a:spcPts val="1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sr-Latn-RS" sz="1800" b="1" dirty="0" smtClean="0">
                <a:solidFill>
                  <a:srgbClr val="000000"/>
                </a:solidFill>
              </a:rPr>
              <a:t>Planovi pošumljavanja opština na području </a:t>
            </a:r>
            <a:r>
              <a:rPr lang="en-US" sz="1800" b="1" dirty="0" smtClean="0">
                <a:solidFill>
                  <a:srgbClr val="000000"/>
                </a:solidFill>
              </a:rPr>
              <a:t>AP </a:t>
            </a:r>
            <a:r>
              <a:rPr lang="en-US" sz="1800" b="1" dirty="0" err="1" smtClean="0">
                <a:solidFill>
                  <a:srgbClr val="000000"/>
                </a:solidFill>
              </a:rPr>
              <a:t>Beograda</a:t>
            </a:r>
            <a:endParaRPr lang="sr-Latn-RS" sz="1800" b="1" dirty="0" smtClean="0">
              <a:solidFill>
                <a:srgbClr val="000000"/>
              </a:solidFill>
            </a:endParaRPr>
          </a:p>
          <a:p>
            <a:pPr marL="457200" indent="-173038">
              <a:spcBef>
                <a:spcPts val="1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sr-Latn-RS" sz="1800" b="1" dirty="0" smtClean="0">
                <a:solidFill>
                  <a:srgbClr val="000000"/>
                </a:solidFill>
              </a:rPr>
              <a:t>Planovi </a:t>
            </a:r>
            <a:r>
              <a:rPr lang="sr-Latn-RS" sz="1800" b="1" dirty="0">
                <a:solidFill>
                  <a:srgbClr val="000000"/>
                </a:solidFill>
              </a:rPr>
              <a:t>razvoja </a:t>
            </a:r>
            <a:r>
              <a:rPr lang="sr-Latn-RS" sz="1800" b="1" dirty="0" smtClean="0">
                <a:solidFill>
                  <a:srgbClr val="000000"/>
                </a:solidFill>
              </a:rPr>
              <a:t>šumskih područja</a:t>
            </a:r>
            <a:r>
              <a:rPr lang="en-US" sz="1800" b="1" dirty="0" smtClean="0">
                <a:solidFill>
                  <a:srgbClr val="000000"/>
                </a:solidFill>
              </a:rPr>
              <a:t> RS</a:t>
            </a:r>
            <a:endParaRPr lang="sr-Latn-RS" sz="1800" b="1" dirty="0">
              <a:solidFill>
                <a:srgbClr val="000000"/>
              </a:solidFill>
            </a:endParaRPr>
          </a:p>
          <a:p>
            <a:pPr marL="457200" indent="-173038">
              <a:spcBef>
                <a:spcPts val="1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sr-Latn-RS" sz="1800" b="1" dirty="0" smtClean="0">
                <a:solidFill>
                  <a:srgbClr val="000000"/>
                </a:solidFill>
              </a:rPr>
              <a:t>Projekti </a:t>
            </a:r>
            <a:r>
              <a:rPr lang="sr-Latn-RS" sz="1800" b="1" dirty="0">
                <a:solidFill>
                  <a:srgbClr val="000000"/>
                </a:solidFill>
              </a:rPr>
              <a:t>istraživanja i valorizacije </a:t>
            </a:r>
            <a:r>
              <a:rPr lang="sr-Latn-RS" sz="1800" b="1" dirty="0" smtClean="0">
                <a:solidFill>
                  <a:srgbClr val="000000"/>
                </a:solidFill>
              </a:rPr>
              <a:t>predeonih vrednosti i potencijalno </a:t>
            </a:r>
            <a:r>
              <a:rPr lang="sr-Latn-RS" sz="1800" b="1" dirty="0">
                <a:solidFill>
                  <a:srgbClr val="000000"/>
                </a:solidFill>
              </a:rPr>
              <a:t>značajnih prirodnih </a:t>
            </a:r>
            <a:r>
              <a:rPr lang="sr-Latn-RS" sz="1800" b="1" dirty="0" smtClean="0">
                <a:solidFill>
                  <a:srgbClr val="000000"/>
                </a:solidFill>
              </a:rPr>
              <a:t>vrednosti</a:t>
            </a:r>
            <a:endParaRPr lang="en-US" sz="1800" b="1" dirty="0" smtClean="0">
              <a:solidFill>
                <a:srgbClr val="000000"/>
              </a:solidFill>
            </a:endParaRPr>
          </a:p>
          <a:p>
            <a:pPr marL="457200" indent="-173038">
              <a:spcBef>
                <a:spcPts val="1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sr-Latn-RS" sz="1800" b="1" dirty="0">
                <a:solidFill>
                  <a:srgbClr val="000000"/>
                </a:solidFill>
              </a:rPr>
              <a:t>Projekti revitalizacije "plavo-zelenih" koridora na </a:t>
            </a:r>
            <a:r>
              <a:rPr lang="sr-Latn-RS" sz="1800" b="1" dirty="0" smtClean="0">
                <a:solidFill>
                  <a:srgbClr val="000000"/>
                </a:solidFill>
              </a:rPr>
              <a:t>području </a:t>
            </a:r>
            <a:r>
              <a:rPr lang="en-US" sz="1800" b="1" dirty="0" smtClean="0">
                <a:solidFill>
                  <a:srgbClr val="000000"/>
                </a:solidFill>
              </a:rPr>
              <a:t>GP </a:t>
            </a:r>
            <a:r>
              <a:rPr lang="sr-Latn-RS" sz="1800" b="1" dirty="0" smtClean="0">
                <a:solidFill>
                  <a:srgbClr val="000000"/>
                </a:solidFill>
              </a:rPr>
              <a:t>Beograda</a:t>
            </a:r>
            <a:endParaRPr lang="en-US" sz="1800" b="1" dirty="0" smtClean="0">
              <a:solidFill>
                <a:srgbClr val="000000"/>
              </a:solidFill>
            </a:endParaRPr>
          </a:p>
          <a:p>
            <a:pPr marL="457200" indent="-173038">
              <a:spcBef>
                <a:spcPts val="1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sr-Latn-RS" sz="1800" b="1" dirty="0" smtClean="0">
                <a:solidFill>
                  <a:srgbClr val="000000"/>
                </a:solidFill>
              </a:rPr>
              <a:t>Studija </a:t>
            </a:r>
            <a:r>
              <a:rPr lang="sr-Latn-RS" sz="1800" b="1" dirty="0">
                <a:solidFill>
                  <a:srgbClr val="000000"/>
                </a:solidFill>
              </a:rPr>
              <a:t>osetljivosti strukture predela na trasi gasovoda Južni </a:t>
            </a:r>
            <a:r>
              <a:rPr lang="sr-Latn-RS" sz="1800" b="1" dirty="0" smtClean="0">
                <a:solidFill>
                  <a:srgbClr val="000000"/>
                </a:solidFill>
              </a:rPr>
              <a:t>tok</a:t>
            </a:r>
          </a:p>
          <a:p>
            <a:pPr marL="457200" indent="-173038">
              <a:spcBef>
                <a:spcPts val="1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sr-Latn-RS" sz="1800" b="1" dirty="0" smtClean="0">
                <a:solidFill>
                  <a:srgbClr val="000000"/>
                </a:solidFill>
              </a:rPr>
              <a:t>Akumulacija ugljenika u zemljištima visoko planinskih pašnjaka</a:t>
            </a:r>
            <a:endParaRPr lang="sr-Latn-RS" sz="1800" b="1" dirty="0">
              <a:solidFill>
                <a:srgbClr val="000000"/>
              </a:solidFill>
            </a:endParaRPr>
          </a:p>
          <a:p>
            <a:pPr marL="457200" indent="-173038">
              <a:spcBef>
                <a:spcPts val="1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sr-Latn-RS" sz="1800" b="1" dirty="0" smtClean="0">
                <a:solidFill>
                  <a:srgbClr val="000000"/>
                </a:solidFill>
              </a:rPr>
              <a:t>Monitoring </a:t>
            </a:r>
            <a:r>
              <a:rPr lang="sr-Latn-RS" sz="1800" b="1" dirty="0">
                <a:solidFill>
                  <a:srgbClr val="000000"/>
                </a:solidFill>
              </a:rPr>
              <a:t>zemljišta - recentno stanje kvaliteta zemljišta u </a:t>
            </a:r>
            <a:r>
              <a:rPr lang="sr-Latn-RS" sz="1800" b="1" dirty="0" err="1">
                <a:solidFill>
                  <a:srgbClr val="000000"/>
                </a:solidFill>
              </a:rPr>
              <a:t>plavnim</a:t>
            </a:r>
            <a:r>
              <a:rPr lang="sr-Latn-RS" sz="1800" b="1" dirty="0">
                <a:solidFill>
                  <a:srgbClr val="000000"/>
                </a:solidFill>
              </a:rPr>
              <a:t> </a:t>
            </a:r>
            <a:r>
              <a:rPr lang="sr-Latn-RS" sz="1800" b="1" dirty="0" smtClean="0">
                <a:solidFill>
                  <a:srgbClr val="000000"/>
                </a:solidFill>
              </a:rPr>
              <a:t>zonama</a:t>
            </a:r>
          </a:p>
          <a:p>
            <a:pPr marL="457200" indent="-173038">
              <a:spcBef>
                <a:spcPts val="1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sr-Latn-RS" sz="1800" b="1" dirty="0" smtClean="0">
                <a:solidFill>
                  <a:srgbClr val="000000"/>
                </a:solidFill>
              </a:rPr>
              <a:t>Planovi za proglašenje erozionih područja</a:t>
            </a:r>
          </a:p>
          <a:p>
            <a:pPr marL="457200" indent="-173038">
              <a:spcBef>
                <a:spcPts val="1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sr-Latn-RS" sz="1800" b="1" dirty="0" smtClean="0">
                <a:solidFill>
                  <a:srgbClr val="000000"/>
                </a:solidFill>
              </a:rPr>
              <a:t>…</a:t>
            </a:r>
            <a:endParaRPr lang="sr-Latn-RS" sz="1800" b="1" dirty="0">
              <a:solidFill>
                <a:srgbClr val="00000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" y="5486400"/>
            <a:ext cx="981060" cy="1122134"/>
          </a:xfrm>
          <a:prstGeom prst="rect">
            <a:avLst/>
          </a:prstGeom>
        </p:spPr>
      </p:pic>
      <p:sp>
        <p:nvSpPr>
          <p:cNvPr id="7" name="Title 35"/>
          <p:cNvSpPr txBox="1">
            <a:spLocks/>
          </p:cNvSpPr>
          <p:nvPr/>
        </p:nvSpPr>
        <p:spPr>
          <a:xfrm>
            <a:off x="266700" y="295882"/>
            <a:ext cx="7315200" cy="484631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400" b="1" i="0" kern="1200" dirty="0">
                <a:solidFill>
                  <a:srgbClr val="007AC2"/>
                </a:solidFill>
                <a:latin typeface="+mj-lt"/>
                <a:ea typeface="+mj-ea"/>
                <a:cs typeface="Avenir LT Std 55 Roman" pitchFamily="34" charset="0"/>
              </a:defRPr>
            </a:lvl1pPr>
          </a:lstStyle>
          <a:p>
            <a:r>
              <a:rPr lang="sr-Latn-RS" dirty="0" smtClean="0">
                <a:solidFill>
                  <a:srgbClr val="1982AF"/>
                </a:solidFill>
              </a:rPr>
              <a:t>Projekti</a:t>
            </a:r>
            <a:endParaRPr lang="sr-Latn-RS" dirty="0">
              <a:solidFill>
                <a:srgbClr val="1982A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055991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ptional_Corporate_PPT_Template-Arial">
  <a:themeElements>
    <a:clrScheme name="GISday">
      <a:dk1>
        <a:srgbClr val="1982AF"/>
      </a:dk1>
      <a:lt1>
        <a:sysClr val="window" lastClr="FFFFFF"/>
      </a:lt1>
      <a:dk2>
        <a:srgbClr val="163E66"/>
      </a:dk2>
      <a:lt2>
        <a:srgbClr val="C5E6EE"/>
      </a:lt2>
      <a:accent1>
        <a:srgbClr val="C3DA7A"/>
      </a:accent1>
      <a:accent2>
        <a:srgbClr val="207366"/>
      </a:accent2>
      <a:accent3>
        <a:srgbClr val="3D9775"/>
      </a:accent3>
      <a:accent4>
        <a:srgbClr val="BAB167"/>
      </a:accent4>
      <a:accent5>
        <a:srgbClr val="038A9D"/>
      </a:accent5>
      <a:accent6>
        <a:srgbClr val="DBCE1E"/>
      </a:accent6>
      <a:hlink>
        <a:srgbClr val="58CDFF"/>
      </a:hlink>
      <a:folHlink>
        <a:srgbClr val="8C8C8C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none" lIns="91440" tIns="45720" rIns="91440" bIns="45720" numCol="1" rtlCol="0" anchor="ctr" anchorCtr="0" compatLnSpc="1">
        <a:prstTxWarp prst="textNoShape">
          <a:avLst/>
        </a:prstTxWarp>
      </a:bodyPr>
      <a:lstStyle>
        <a:defPPr algn="ctr" eaLnBrk="0" fontAlgn="base" hangingPunct="0">
          <a:spcBef>
            <a:spcPct val="0"/>
          </a:spcBef>
          <a:spcAft>
            <a:spcPct val="0"/>
          </a:spcAft>
          <a:defRPr sz="1400" b="1" dirty="0">
            <a:solidFill>
              <a:srgbClr val="000000"/>
            </a:solidFill>
            <a:latin typeface="Arial" charset="0"/>
            <a:ea typeface="ＭＳ Ｐゴシック" pitchFamily="16" charset="-128"/>
            <a:cs typeface="ＭＳ Ｐゴシック" pitchFamily="-97" charset="-128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noFill/>
        <a:ln w="19050" cap="flat" cmpd="sng" algn="ctr">
          <a:solidFill>
            <a:schemeClr val="tx2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  <a:effectLst/>
      </a:spPr>
      <a:bodyPr wrap="square" lIns="0" tIns="0" rIns="0" bIns="0" rtlCol="0">
        <a:noAutofit/>
      </a:bodyPr>
      <a:lstStyle>
        <a:defPPr algn="l" eaLnBrk="0" hangingPunct="0">
          <a:lnSpc>
            <a:spcPts val="1800"/>
          </a:lnSpc>
          <a:defRPr sz="1400" b="1" dirty="0" smtClean="0"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GISDay Template" id="{B0800E5F-E4F2-4BD4-86B9-E3CED3B84D99}" vid="{99829CA5-E484-463F-B0B9-7840A7A4083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GISDay Template</Template>
  <TotalTime>336</TotalTime>
  <Words>435</Words>
  <Application>Microsoft Office PowerPoint</Application>
  <PresentationFormat>On-screen Show (4:3)</PresentationFormat>
  <Paragraphs>64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0" baseType="lpstr">
      <vt:lpstr>ＭＳ Ｐゴシック</vt:lpstr>
      <vt:lpstr>Arial</vt:lpstr>
      <vt:lpstr>Avenir LT Std 55 Roman</vt:lpstr>
      <vt:lpstr>Avenir LT Std 65 Medium</vt:lpstr>
      <vt:lpstr>Avenir LT Std 85 Heavy</vt:lpstr>
      <vt:lpstr>Calibri</vt:lpstr>
      <vt:lpstr>Lucida Grande</vt:lpstr>
      <vt:lpstr>Wingdings</vt:lpstr>
      <vt:lpstr>Optional_Corporate_PPT_Template-Arial</vt:lpstr>
      <vt:lpstr>PowerPoint Presentation</vt:lpstr>
      <vt:lpstr>Preambula</vt:lpstr>
      <vt:lpstr>Počeci (osnovne studije)</vt:lpstr>
      <vt:lpstr>Danas (osnovne studije)</vt:lpstr>
      <vt:lpstr>PowerPoint Presentation</vt:lpstr>
      <vt:lpstr>Računarska laboratorija</vt:lpstr>
      <vt:lpstr>PowerPoint Presentation</vt:lpstr>
      <vt:lpstr>PowerPoint Presentation</vt:lpstr>
      <vt:lpstr>PowerPoint Presentation</vt:lpstr>
      <vt:lpstr>Planovi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Boris Radic</dc:creator>
  <cp:lastModifiedBy>BorisR</cp:lastModifiedBy>
  <cp:revision>77</cp:revision>
  <cp:lastPrinted>2011-02-10T16:43:45Z</cp:lastPrinted>
  <dcterms:created xsi:type="dcterms:W3CDTF">2015-11-17T16:09:35Z</dcterms:created>
  <dcterms:modified xsi:type="dcterms:W3CDTF">2015-11-18T07:56:50Z</dcterms:modified>
</cp:coreProperties>
</file>