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549" r:id="rId1"/>
  </p:sldMasterIdLst>
  <p:notesMasterIdLst>
    <p:notesMasterId r:id="rId18"/>
  </p:notesMasterIdLst>
  <p:sldIdLst>
    <p:sldId id="338" r:id="rId2"/>
    <p:sldId id="339" r:id="rId3"/>
    <p:sldId id="348" r:id="rId4"/>
    <p:sldId id="363" r:id="rId5"/>
    <p:sldId id="360" r:id="rId6"/>
    <p:sldId id="366" r:id="rId7"/>
    <p:sldId id="358" r:id="rId8"/>
    <p:sldId id="359" r:id="rId9"/>
    <p:sldId id="361" r:id="rId10"/>
    <p:sldId id="362" r:id="rId11"/>
    <p:sldId id="367" r:id="rId12"/>
    <p:sldId id="370" r:id="rId13"/>
    <p:sldId id="368" r:id="rId14"/>
    <p:sldId id="364" r:id="rId15"/>
    <p:sldId id="369" r:id="rId16"/>
    <p:sldId id="357" r:id="rId17"/>
  </p:sldIdLst>
  <p:sldSz cx="9144000" cy="6858000" type="screen4x3"/>
  <p:notesSz cx="6997700" cy="9271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D1E391"/>
    <a:srgbClr val="000000"/>
    <a:srgbClr val="F9FFF1"/>
    <a:srgbClr val="F6F7F2"/>
    <a:srgbClr val="1982AF"/>
    <a:srgbClr val="B9E0F7"/>
    <a:srgbClr val="35AC46"/>
    <a:srgbClr val="00B9F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1" autoAdjust="0"/>
    <p:restoredTop sz="88768" autoAdjust="0"/>
  </p:normalViewPr>
  <p:slideViewPr>
    <p:cSldViewPr snapToGrid="0">
      <p:cViewPr>
        <p:scale>
          <a:sx n="80" d="100"/>
          <a:sy n="80" d="100"/>
        </p:scale>
        <p:origin x="-1742" y="-134"/>
      </p:cViewPr>
      <p:guideLst>
        <p:guide orient="horz" pos="3228"/>
        <p:guide orient="horz" pos="3889"/>
        <p:guide orient="horz" pos="1266"/>
        <p:guide pos="576"/>
        <p:guide pos="5184"/>
      </p:guideLst>
    </p:cSldViewPr>
  </p:slideViewPr>
  <p:outlineViewPr>
    <p:cViewPr>
      <p:scale>
        <a:sx n="33" d="100"/>
        <a:sy n="33" d="100"/>
      </p:scale>
      <p:origin x="0" y="26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9" d="100"/>
        <a:sy n="8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5D44-536E-4719-BB91-FEBED09243EC}" type="datetimeFigureOut">
              <a:rPr lang="en-US"/>
              <a:pPr>
                <a:defRPr/>
              </a:pPr>
              <a:t>11/18/2015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03725"/>
            <a:ext cx="5597525" cy="4171950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63"/>
            <a:ext cx="3032125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3988" y="8805863"/>
            <a:ext cx="3032125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77BE00F-50D9-4F4A-950D-242CC8FEAC7C}" type="slidenum">
              <a:rPr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94844-B0F4-4BCB-B37B-8CCD011ABB33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iscoveringWorldSlide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70650" y="5702300"/>
            <a:ext cx="182403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70650" y="5702300"/>
            <a:ext cx="182403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628" y="1828800"/>
            <a:ext cx="5656772" cy="1271016"/>
          </a:xfrm>
        </p:spPr>
        <p:txBody>
          <a:bodyPr anchor="b">
            <a:noAutofit/>
          </a:bodyPr>
          <a:lstStyle>
            <a:lvl1pPr algn="l">
              <a:defRPr sz="5400" b="1" i="0">
                <a:solidFill>
                  <a:srgbClr val="FFFFFF"/>
                </a:solidFill>
                <a:latin typeface="+mj-lt"/>
                <a:cs typeface="Avenir LT Std 55 Roman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628" y="3246120"/>
            <a:ext cx="5656780" cy="758952"/>
          </a:xfr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300"/>
              </a:spcAft>
              <a:buNone/>
              <a:defRPr sz="2400" b="0" i="0">
                <a:solidFill>
                  <a:schemeClr val="bg1"/>
                </a:solidFill>
                <a:latin typeface="+mn-lt"/>
                <a:cs typeface="Avenir LT Std 65 Medium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8288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70650" y="5702300"/>
            <a:ext cx="182403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22376"/>
            <a:ext cx="7315200" cy="484631"/>
          </a:xfrm>
        </p:spPr>
        <p:txBody>
          <a:bodyPr/>
          <a:lstStyle>
            <a:lvl1pPr>
              <a:defRPr>
                <a:solidFill>
                  <a:srgbClr val="007AC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47672"/>
            <a:ext cx="5486400" cy="22860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Tx/>
              <a:buSzPct val="80000"/>
              <a:buFontTx/>
              <a:buNone/>
              <a:tabLst/>
              <a:defRPr lang="en-US" sz="2600" b="0" i="0" kern="1200">
                <a:solidFill>
                  <a:schemeClr val="tx1"/>
                </a:solidFill>
                <a:latin typeface="+mn-lt"/>
                <a:ea typeface="+mn-ea"/>
                <a:cs typeface="Avenir LT Std 65 Medium" pitchFamily="34" charset="0"/>
              </a:defRPr>
            </a:lvl1pPr>
            <a:lvl2pPr marL="173038" indent="-173038">
              <a:defRPr/>
            </a:lvl2pPr>
            <a:lvl3pPr>
              <a:buFontTx/>
              <a:buNone/>
              <a:defRPr lang="en-US" sz="2400" b="0" i="0" kern="1200">
                <a:solidFill>
                  <a:schemeClr val="tx1"/>
                </a:solidFill>
                <a:latin typeface="Avenir LT Std 55 Roman"/>
                <a:ea typeface="+mn-ea"/>
                <a:cs typeface="Avenir LT Std 55 Roman"/>
              </a:defRPr>
            </a:lvl3pPr>
            <a:lvl4pPr>
              <a:defRPr/>
            </a:lvl4pPr>
            <a:lvl5pPr>
              <a:lnSpc>
                <a:spcPts val="1800"/>
              </a:lnSpc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_bulle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8288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70650" y="5702300"/>
            <a:ext cx="182403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0963" y="66675"/>
            <a:ext cx="766762" cy="92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6" descr="Резултат слика за geološki zavod srbije"/>
          <p:cNvSpPr>
            <a:spLocks noChangeAspect="1" noChangeArrowheads="1"/>
          </p:cNvSpPr>
          <p:nvPr userDrawn="1"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400" b="1" i="0" kern="1200" dirty="0">
                <a:solidFill>
                  <a:srgbClr val="007AC2"/>
                </a:solidFill>
                <a:latin typeface="+mj-lt"/>
                <a:ea typeface="+mj-ea"/>
                <a:cs typeface="Avenir LT Std 55 Roman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402336" indent="-173736">
              <a:lnSpc>
                <a:spcPts val="2700"/>
              </a:lnSpc>
              <a:spcAft>
                <a:spcPts val="1200"/>
              </a:spcAft>
              <a:defRPr sz="2400">
                <a:latin typeface="+mn-lt"/>
              </a:defRPr>
            </a:lvl2pPr>
            <a:lvl3pPr marL="569913" indent="-109538">
              <a:lnSpc>
                <a:spcPct val="100000"/>
              </a:lnSpc>
              <a:spcAft>
                <a:spcPts val="600"/>
              </a:spcAft>
              <a:defRPr sz="2400">
                <a:latin typeface="+mn-lt"/>
              </a:defRPr>
            </a:lvl3pPr>
            <a:lvl4pPr marL="800100" indent="-174625">
              <a:lnSpc>
                <a:spcPct val="100000"/>
              </a:lnSpc>
              <a:spcAft>
                <a:spcPts val="600"/>
              </a:spcAft>
              <a:defRPr sz="2400">
                <a:latin typeface="+mn-lt"/>
              </a:defRPr>
            </a:lvl4pPr>
            <a:lvl5pPr>
              <a:lnSpc>
                <a:spcPct val="100000"/>
              </a:lnSpc>
              <a:spcAft>
                <a:spcPts val="600"/>
              </a:spcAft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titl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8288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70650" y="5702300"/>
            <a:ext cx="182403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00200"/>
            <a:ext cx="7315200" cy="2057400"/>
          </a:xfrm>
        </p:spPr>
        <p:txBody>
          <a:bodyPr/>
          <a:lstStyle>
            <a:lvl1pPr>
              <a:defRPr sz="7200" baseline="0">
                <a:solidFill>
                  <a:srgbClr val="007AC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SlideBack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8288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14400" y="685800"/>
            <a:ext cx="1825625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6821" y="1600200"/>
            <a:ext cx="5486400" cy="2057400"/>
          </a:xfrm>
        </p:spPr>
        <p:txBody>
          <a:bodyPr/>
          <a:lstStyle>
            <a:lvl1pPr marL="169863" indent="-169863">
              <a:lnSpc>
                <a:spcPts val="3700"/>
              </a:lnSpc>
              <a:spcAft>
                <a:spcPts val="300"/>
              </a:spcAft>
              <a:defRPr sz="3000" b="0" i="0" baseline="0">
                <a:solidFill>
                  <a:srgbClr val="000000"/>
                </a:solidFill>
                <a:latin typeface="+mn-lt"/>
                <a:cs typeface="Avenir LT Std 65 Medium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071491" y="4114800"/>
            <a:ext cx="3200400" cy="728662"/>
          </a:xfrm>
        </p:spPr>
        <p:txBody>
          <a:bodyPr/>
          <a:lstStyle>
            <a:lvl1pPr marL="0" indent="0" algn="r">
              <a:spcBef>
                <a:spcPts val="0"/>
              </a:spcBef>
              <a:spcAft>
                <a:spcPts val="300"/>
              </a:spcAft>
              <a:buFontTx/>
              <a:buNone/>
              <a:defRPr b="0" i="0" baseline="0">
                <a:solidFill>
                  <a:srgbClr val="007AC2"/>
                </a:solidFill>
                <a:latin typeface="+mn-lt"/>
                <a:cs typeface="Avenir LT Std 65 Medium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470650" y="5702300"/>
            <a:ext cx="182403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99" y="722376"/>
            <a:ext cx="7312991" cy="484632"/>
          </a:xfr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400" b="1" i="0" kern="1200" baseline="0">
                <a:solidFill>
                  <a:srgbClr val="007AC2"/>
                </a:solidFill>
                <a:latin typeface="+mj-lt"/>
                <a:ea typeface="+mj-ea"/>
                <a:cs typeface="Avenir LT Std 85 Heavy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470650" y="5702300"/>
            <a:ext cx="182403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914400" y="722313"/>
            <a:ext cx="73152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1947863"/>
            <a:ext cx="5486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2"/>
            <a:r>
              <a:rPr lang="en-US" smtClean="0"/>
              <a:t>Second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400" b="1" kern="1200">
          <a:solidFill>
            <a:schemeClr val="tx1"/>
          </a:solidFill>
          <a:latin typeface="+mj-lt"/>
          <a:ea typeface="+mj-ea"/>
          <a:cs typeface="Avenir LT Std 55 Roman" pitchFamily="34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Arial" pitchFamily="34" charset="0"/>
          <a:ea typeface="ＭＳ Ｐゴシック" pitchFamily="34" charset="-128"/>
          <a:cs typeface="Avenir LT Std 55 Roman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Arial" pitchFamily="34" charset="0"/>
          <a:ea typeface="ＭＳ Ｐゴシック" pitchFamily="34" charset="-128"/>
          <a:cs typeface="Avenir LT Std 55 Roman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Arial" pitchFamily="34" charset="0"/>
          <a:ea typeface="ＭＳ Ｐゴシック" pitchFamily="34" charset="-128"/>
          <a:cs typeface="Avenir LT Std 55 Roman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Arial" pitchFamily="34" charset="0"/>
          <a:ea typeface="ＭＳ Ｐゴシック" pitchFamily="34" charset="-128"/>
          <a:cs typeface="Avenir LT Std 55 Roman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Arial" pitchFamily="34" charset="0"/>
          <a:ea typeface="ＭＳ Ｐゴシック" pitchFamily="34" charset="-128"/>
          <a:cs typeface="Avenir LT Std 55 Roman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Arial" pitchFamily="34" charset="0"/>
          <a:ea typeface="ＭＳ Ｐゴシック" pitchFamily="34" charset="-128"/>
          <a:cs typeface="Avenir LT Std 55 Roman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Arial" pitchFamily="34" charset="0"/>
          <a:ea typeface="ＭＳ Ｐゴシック" pitchFamily="34" charset="-128"/>
          <a:cs typeface="Avenir LT Std 55 Roman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Arial" pitchFamily="34" charset="0"/>
          <a:ea typeface="ＭＳ Ｐゴシック" pitchFamily="34" charset="-128"/>
          <a:cs typeface="Avenir LT Std 55 Roman"/>
        </a:defRPr>
      </a:lvl9pPr>
    </p:titleStyle>
    <p:bodyStyle>
      <a:lvl1pPr marL="173038" indent="-173038" algn="l" defTabSz="457200" rtl="0" eaLnBrk="0" fontAlgn="base" hangingPunct="0">
        <a:spcBef>
          <a:spcPts val="300"/>
        </a:spcBef>
        <a:spcAft>
          <a:spcPts val="1200"/>
        </a:spcAft>
        <a:buSzPct val="80000"/>
        <a:buFont typeface="Arial" pitchFamily="34" charset="0"/>
        <a:buChar char="•"/>
        <a:defRPr lang="en-US" sz="2600" kern="1200">
          <a:solidFill>
            <a:schemeClr val="tx1"/>
          </a:solidFill>
          <a:latin typeface="+mn-lt"/>
          <a:ea typeface="+mn-ea"/>
          <a:cs typeface="Avenir LT Std 55 Roman"/>
        </a:defRPr>
      </a:lvl1pPr>
      <a:lvl2pPr marL="173038" indent="-173038" algn="l" defTabSz="457200" rtl="0" eaLnBrk="0" fontAlgn="base" hangingPunct="0">
        <a:lnSpc>
          <a:spcPts val="2200"/>
        </a:lnSpc>
        <a:spcBef>
          <a:spcPct val="0"/>
        </a:spcBef>
        <a:spcAft>
          <a:spcPts val="600"/>
        </a:spcAft>
        <a:buClr>
          <a:srgbClr val="105572"/>
        </a:buClr>
        <a:buSzPct val="80000"/>
        <a:buFont typeface="Lucida Grande"/>
        <a:buChar char="-"/>
        <a:defRPr sz="2200" kern="1200">
          <a:solidFill>
            <a:schemeClr val="tx1"/>
          </a:solidFill>
          <a:latin typeface="Avenir LT Std 55 Roman"/>
          <a:ea typeface="+mn-ea"/>
          <a:cs typeface="Avenir LT Std 55 Roman"/>
        </a:defRPr>
      </a:lvl2pPr>
      <a:lvl3pPr marL="401638" indent="-173038" algn="l" defTabSz="457200" rtl="0" eaLnBrk="0" fontAlgn="base" hangingPunct="0">
        <a:lnSpc>
          <a:spcPts val="2700"/>
        </a:lnSpc>
        <a:spcBef>
          <a:spcPct val="0"/>
        </a:spcBef>
        <a:spcAft>
          <a:spcPts val="1200"/>
        </a:spcAft>
        <a:buClr>
          <a:srgbClr val="105572"/>
        </a:buClr>
        <a:buSzPct val="80000"/>
        <a:buFont typeface="Lucida Grande"/>
        <a:buChar char="-"/>
        <a:defRPr sz="2400" kern="1200">
          <a:solidFill>
            <a:schemeClr val="tx1"/>
          </a:solidFill>
          <a:latin typeface="+mn-lt"/>
          <a:ea typeface="+mn-ea"/>
          <a:cs typeface="Avenir LT Std 65 Medium"/>
        </a:defRPr>
      </a:lvl3pPr>
      <a:lvl4pPr marL="742950" indent="-173038" algn="l" defTabSz="457200" rtl="0" eaLnBrk="0" fontAlgn="base" hangingPunct="0">
        <a:lnSpc>
          <a:spcPts val="1800"/>
        </a:lnSpc>
        <a:spcBef>
          <a:spcPct val="0"/>
        </a:spcBef>
        <a:spcAft>
          <a:spcPts val="600"/>
        </a:spcAft>
        <a:buClr>
          <a:srgbClr val="105572"/>
        </a:buClr>
        <a:buSzPct val="80000"/>
        <a:buFont typeface="Lucida Grande"/>
        <a:buChar char="-"/>
        <a:defRPr kern="1200">
          <a:solidFill>
            <a:schemeClr val="tx1"/>
          </a:solidFill>
          <a:latin typeface="Avenir LT Std 55 Roman"/>
          <a:ea typeface="+mn-ea"/>
          <a:cs typeface="Avenir LT Std 55 Roman"/>
        </a:defRPr>
      </a:lvl4pPr>
      <a:lvl5pPr marL="1082675" indent="-176213" algn="l" defTabSz="457200" rtl="0" eaLnBrk="0" fontAlgn="base" hangingPunct="0">
        <a:lnSpc>
          <a:spcPts val="1900"/>
        </a:lnSpc>
        <a:spcBef>
          <a:spcPct val="0"/>
        </a:spcBef>
        <a:spcAft>
          <a:spcPts val="600"/>
        </a:spcAft>
        <a:buClr>
          <a:srgbClr val="105572"/>
        </a:buClr>
        <a:buSzPct val="80000"/>
        <a:buFont typeface="Lucida Grande"/>
        <a:buChar char="-"/>
        <a:defRPr sz="1600" kern="1200">
          <a:solidFill>
            <a:schemeClr val="tx1"/>
          </a:solidFill>
          <a:latin typeface="Avenir LT Std 55 Roman"/>
          <a:ea typeface="+mn-ea"/>
          <a:cs typeface="Avenir LT Std 55 Roman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http://www.google.rs/url?sa=i&amp;rct=j&amp;q=&amp;esrc=s&amp;source=images&amp;cd=&amp;cad=rja&amp;uact=8&amp;ved=0CAcQjRxqFQoTCJ2f45a4mckCFUJZGgod9uYIrg&amp;url=http%3A%2F%2Fwww.sodahead.com%2Fliving%2Ftechnical-terminology-question%2Fquestion-3350489%2F&amp;psig=AFQjCNGI6Dy19zWKaaC6D6aYDHuwdLYV7A&amp;ust=1447917632477399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google.rs/url?sa=i&amp;rct=j&amp;q=&amp;esrc=s&amp;source=images&amp;cd=&amp;cad=rja&amp;uact=8&amp;ved=0CAcQjRxqFQoTCNfTzdS3mckCFQEsGgodKAUGZA&amp;url=http%3A%2F%2Fwww.sodahead.com%2Fliving%2Ftechnical-terminology-question%2Fquestion-3350489%2F&amp;bvm=bv.107763241,d.bGg&amp;psig=AFQjCNGI6Dy19zWKaaC6D6aYDHuwdLYV7A&amp;ust=1447917632477399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rs/url?sa=i&amp;rct=j&amp;q=&amp;esrc=s&amp;source=images&amp;cd=&amp;cad=rja&amp;uact=8&amp;ved=0CAcQjRw&amp;url=http://www.sprv.org.rs/category/pitanja-clanova/&amp;ei=u92GVfDtKYmosAGR6rXICw&amp;bvm=bv.96339352,d.bGg&amp;psig=AFQjCNFPzoGWL46aTtvg7cH1zIOtRFfLGw&amp;ust=1434988112911040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rs/url?sa=i&amp;rct=j&amp;q=&amp;esrc=s&amp;source=images&amp;cd=&amp;cad=rja&amp;uact=8&amp;ved=0CAcQjRw&amp;url=http://www.sprv.org.rs/category/pitanja-clanova/&amp;ei=u92GVfDtKYmosAGR6rXICw&amp;bvm=bv.96339352,d.bGg&amp;psig=AFQjCNFPzoGWL46aTtvg7cH1zIOtRFfLGw&amp;ust=1434988112911040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kanakov.vojvodina.gov.rs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8"/>
          <p:cNvSpPr>
            <a:spLocks noGrp="1"/>
          </p:cNvSpPr>
          <p:nvPr>
            <p:ph type="ctrTitle"/>
          </p:nvPr>
        </p:nvSpPr>
        <p:spPr>
          <a:xfrm>
            <a:off x="725488" y="1371600"/>
            <a:ext cx="7542212" cy="1728788"/>
          </a:xfrm>
        </p:spPr>
        <p:txBody>
          <a:bodyPr/>
          <a:lstStyle/>
          <a:p>
            <a:pPr eaLnBrk="1" hangingPunct="1"/>
            <a:r>
              <a:rPr lang="sr-Latn-CS" sz="4400" dirty="0" smtClean="0">
                <a:cs typeface="Avenir LT Std 55 Roman"/>
              </a:rPr>
              <a:t>GIS@RGF</a:t>
            </a:r>
            <a:endParaRPr lang="en-US" sz="4000" dirty="0" smtClean="0">
              <a:cs typeface="Avenir LT Std 55 Roman"/>
            </a:endParaRPr>
          </a:p>
        </p:txBody>
      </p:sp>
      <p:sp>
        <p:nvSpPr>
          <p:cNvPr id="12291" name="Subtitle 9"/>
          <p:cNvSpPr>
            <a:spLocks noGrp="1"/>
          </p:cNvSpPr>
          <p:nvPr>
            <p:ph type="subTitle" idx="1"/>
          </p:nvPr>
        </p:nvSpPr>
        <p:spPr>
          <a:xfrm>
            <a:off x="695325" y="3246438"/>
            <a:ext cx="8115300" cy="1354137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sr-Latn-CS" b="1" dirty="0" smtClean="0">
                <a:ea typeface="Avenir LT Std 65 Medium"/>
                <a:cs typeface="Avenir LT Std 65 Medium"/>
              </a:rPr>
              <a:t>Ranka Stanković, </a:t>
            </a:r>
            <a:r>
              <a:rPr lang="sr-Latn-CS" sz="2000" dirty="0" err="1" smtClean="0">
                <a:ea typeface="Avenir LT Std 65 Medium"/>
                <a:cs typeface="Avenir LT Std 65 Medium"/>
              </a:rPr>
              <a:t>ranka.stankovic@rgf.bg.ac.rs</a:t>
            </a:r>
            <a:r>
              <a:rPr lang="sr-Latn-CS" sz="2000" dirty="0" smtClean="0">
                <a:ea typeface="Avenir LT Std 65 Medium"/>
                <a:cs typeface="Avenir LT Std 65 Medium"/>
              </a:rPr>
              <a:t> </a:t>
            </a:r>
            <a:br>
              <a:rPr lang="sr-Latn-CS" sz="2000" dirty="0" smtClean="0">
                <a:ea typeface="Avenir LT Std 65 Medium"/>
                <a:cs typeface="Avenir LT Std 65 Medium"/>
              </a:rPr>
            </a:br>
            <a:r>
              <a:rPr lang="sr-Latn-CS" b="1" dirty="0" smtClean="0">
                <a:ea typeface="Avenir LT Std 65 Medium"/>
                <a:cs typeface="Avenir LT Std 65 Medium"/>
              </a:rPr>
              <a:t>Branislav </a:t>
            </a:r>
            <a:r>
              <a:rPr lang="sr-Latn-CS" b="1" dirty="0" err="1" smtClean="0">
                <a:ea typeface="Avenir LT Std 65 Medium"/>
                <a:cs typeface="Avenir LT Std 65 Medium"/>
              </a:rPr>
              <a:t>Trivić</a:t>
            </a:r>
            <a:r>
              <a:rPr lang="sr-Latn-CS" b="1" dirty="0" smtClean="0">
                <a:ea typeface="Avenir LT Std 65 Medium"/>
                <a:cs typeface="Avenir LT Std 65 Medium"/>
              </a:rPr>
              <a:t>, </a:t>
            </a:r>
            <a:r>
              <a:rPr lang="sr-Latn-CS" sz="2100" dirty="0" err="1" smtClean="0">
                <a:ea typeface="Avenir LT Std 65 Medium"/>
                <a:cs typeface="Avenir LT Std 65 Medium"/>
              </a:rPr>
              <a:t>branislav.trivic@rgf.bg.ac.rs</a:t>
            </a:r>
            <a:endParaRPr lang="sr-Latn-CS" sz="2100" dirty="0" smtClean="0">
              <a:ea typeface="Avenir LT Std 65 Medium"/>
              <a:cs typeface="Avenir LT Std 65 Medium"/>
            </a:endParaRPr>
          </a:p>
          <a:p>
            <a:pPr eaLnBrk="1" hangingPunct="1">
              <a:spcBef>
                <a:spcPct val="0"/>
              </a:spcBef>
            </a:pPr>
            <a:r>
              <a:rPr lang="sr-Latn-CS" sz="2000" dirty="0" smtClean="0">
                <a:ea typeface="Avenir LT Std 65 Medium"/>
                <a:cs typeface="Avenir LT Std 65 Medium"/>
              </a:rPr>
              <a:t>Univerzitet u Beogradu, Rudarsko-geološki fakultet</a:t>
            </a:r>
            <a:endParaRPr sz="2000" dirty="0" smtClean="0">
              <a:ea typeface="Avenir LT Std 65 Medium"/>
              <a:cs typeface="Avenir LT Std 65 Medium"/>
            </a:endParaRPr>
          </a:p>
          <a:p>
            <a:pPr eaLnBrk="1" hangingPunct="1">
              <a:spcBef>
                <a:spcPct val="0"/>
              </a:spcBef>
            </a:pPr>
            <a:endParaRPr dirty="0" smtClean="0">
              <a:ea typeface="Avenir LT Std 65 Medium"/>
              <a:cs typeface="Avenir LT Std 65 Medium"/>
            </a:endParaRPr>
          </a:p>
        </p:txBody>
      </p:sp>
      <p:pic>
        <p:nvPicPr>
          <p:cNvPr id="1229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03700"/>
            <a:ext cx="5616575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515100" y="4924425"/>
            <a:ext cx="2281238" cy="633413"/>
          </a:xfrm>
          <a:prstGeom prst="rect">
            <a:avLst/>
          </a:prstGeom>
          <a:noFill/>
          <a:effectLst/>
        </p:spPr>
        <p:txBody>
          <a:bodyPr wrap="none" lIns="0" tIns="0" rIns="0" bIns="0"/>
          <a:lstStyle/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ea typeface="+mn-ea"/>
              </a:rPr>
              <a:t>Univerzitet u Beogradu</a:t>
            </a:r>
          </a:p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ea typeface="+mn-ea"/>
              </a:rPr>
              <a:t>Građevinski fakultet</a:t>
            </a:r>
          </a:p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ea typeface="+mn-ea"/>
              </a:rPr>
              <a:t>18.11.2015.</a:t>
            </a:r>
            <a:endParaRPr lang="en-US" sz="1400" b="1" dirty="0">
              <a:ea typeface="+mn-ea"/>
            </a:endParaRPr>
          </a:p>
        </p:txBody>
      </p:sp>
      <p:pic>
        <p:nvPicPr>
          <p:cNvPr id="12294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5474" y="4506191"/>
            <a:ext cx="1114425" cy="134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r>
              <a:rPr lang="sr-Latn-CS" sz="2400" dirty="0" smtClean="0"/>
              <a:t>Detaljan prikaz podataka o napuštenom kopu</a:t>
            </a:r>
            <a:endParaRPr lang="en-US" sz="2400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971925" cy="2333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63527"/>
            <a:ext cx="4327909" cy="2333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20267"/>
            <a:ext cx="4368155" cy="179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25" y="3861048"/>
            <a:ext cx="3632448" cy="20378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5070742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ogo.jpg"/>
          <p:cNvPicPr/>
          <p:nvPr/>
        </p:nvPicPr>
        <p:blipFill>
          <a:blip r:embed="rId8" cstate="print"/>
          <a:srcRect l="23248" t="29236" r="7426" b="28184"/>
          <a:stretch>
            <a:fillRect/>
          </a:stretch>
        </p:blipFill>
        <p:spPr>
          <a:xfrm>
            <a:off x="6438131" y="947936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16387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800" dirty="0" smtClean="0"/>
              <a:t>BEWARE (poslepodne) – radovi iz oblasti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325" y="1295400"/>
            <a:ext cx="7791450" cy="398145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Regional </a:t>
            </a:r>
            <a:r>
              <a:rPr lang="en-US" sz="1400" dirty="0" smtClean="0"/>
              <a:t>scale landslide susceptibility analysis using different GIS-based approaches M. </a:t>
            </a:r>
            <a:r>
              <a:rPr lang="en-US" sz="1400" dirty="0" err="1" smtClean="0"/>
              <a:t>Marjanović</a:t>
            </a:r>
            <a:r>
              <a:rPr lang="en-US" sz="1400" dirty="0" smtClean="0"/>
              <a:t>, Geologically Active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STATISTICAL APPROACH IN LAND-USE SUITABILITY ANALYSIS OF THE BELGRADE CITY SUBURBS </a:t>
            </a:r>
            <a:r>
              <a:rPr lang="en-US" sz="1400" dirty="0" err="1" smtClean="0"/>
              <a:t>Rastko</a:t>
            </a:r>
            <a:r>
              <a:rPr lang="en-US" sz="1400" dirty="0" smtClean="0"/>
              <a:t> </a:t>
            </a:r>
            <a:r>
              <a:rPr lang="en-US" sz="1400" dirty="0" err="1" smtClean="0"/>
              <a:t>Petrović</a:t>
            </a:r>
            <a:r>
              <a:rPr lang="en-US" sz="1400" dirty="0" smtClean="0"/>
              <a:t> </a:t>
            </a:r>
            <a:r>
              <a:rPr lang="en-US" sz="1400" dirty="0" err="1" smtClean="0"/>
              <a:t>Miloš</a:t>
            </a:r>
            <a:r>
              <a:rPr lang="en-US" sz="1400" dirty="0" smtClean="0"/>
              <a:t> </a:t>
            </a:r>
            <a:r>
              <a:rPr lang="en-US" sz="1400" dirty="0" err="1" smtClean="0"/>
              <a:t>Marjanović</a:t>
            </a:r>
            <a:r>
              <a:rPr lang="en-US" sz="1400" dirty="0" smtClean="0"/>
              <a:t> </a:t>
            </a:r>
            <a:r>
              <a:rPr lang="en-US" sz="1400" dirty="0" err="1" smtClean="0"/>
              <a:t>Uroš</a:t>
            </a:r>
            <a:r>
              <a:rPr lang="en-US" sz="1400" dirty="0" smtClean="0"/>
              <a:t> </a:t>
            </a:r>
            <a:r>
              <a:rPr lang="en-US" sz="1400" dirty="0" err="1" smtClean="0"/>
              <a:t>Đurić</a:t>
            </a:r>
            <a:r>
              <a:rPr lang="en-US" sz="1400" dirty="0" smtClean="0"/>
              <a:t>  Vladimir </a:t>
            </a:r>
            <a:r>
              <a:rPr lang="en-US" sz="1400" dirty="0" err="1" smtClean="0"/>
              <a:t>Šušić</a:t>
            </a:r>
            <a:r>
              <a:rPr lang="en-US" sz="1400" dirty="0" smtClean="0"/>
              <a:t> </a:t>
            </a:r>
            <a:r>
              <a:rPr lang="en-US" sz="1400" dirty="0" err="1" smtClean="0"/>
              <a:t>Biljana</a:t>
            </a:r>
            <a:r>
              <a:rPr lang="en-US" sz="1400" dirty="0" smtClean="0"/>
              <a:t> </a:t>
            </a:r>
            <a:r>
              <a:rPr lang="en-US" sz="1400" dirty="0" err="1" smtClean="0"/>
              <a:t>Abolmasov</a:t>
            </a:r>
            <a:r>
              <a:rPr lang="en-US" sz="1400" dirty="0" smtClean="0"/>
              <a:t> and </a:t>
            </a:r>
            <a:r>
              <a:rPr lang="en-US" sz="1400" dirty="0" err="1" smtClean="0"/>
              <a:t>Snežana</a:t>
            </a:r>
            <a:r>
              <a:rPr lang="en-US" sz="1400" dirty="0" smtClean="0"/>
              <a:t> </a:t>
            </a:r>
            <a:r>
              <a:rPr lang="en-US" sz="1400" dirty="0" err="1" smtClean="0"/>
              <a:t>Zečević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Landslide susceptibility assessment with machine learning algorithms, </a:t>
            </a:r>
            <a:r>
              <a:rPr lang="en-US" sz="1400" dirty="0" err="1" smtClean="0"/>
              <a:t>Miloš</a:t>
            </a:r>
            <a:r>
              <a:rPr lang="en-US" sz="1400" dirty="0" smtClean="0"/>
              <a:t> </a:t>
            </a:r>
            <a:r>
              <a:rPr lang="en-US" sz="1400" dirty="0" err="1" smtClean="0"/>
              <a:t>Marjanovic</a:t>
            </a:r>
            <a:r>
              <a:rPr lang="en-US" sz="1400" dirty="0" smtClean="0"/>
              <a:t>, </a:t>
            </a:r>
            <a:r>
              <a:rPr lang="en-US" sz="1400" dirty="0" err="1" smtClean="0"/>
              <a:t>Branislav</a:t>
            </a:r>
            <a:r>
              <a:rPr lang="en-US" sz="1400" dirty="0" smtClean="0"/>
              <a:t> </a:t>
            </a:r>
            <a:r>
              <a:rPr lang="en-US" sz="1400" dirty="0" err="1" smtClean="0"/>
              <a:t>Bajat</a:t>
            </a:r>
            <a:r>
              <a:rPr lang="en-US" sz="1400" dirty="0" smtClean="0"/>
              <a:t>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LANDSLIDE ASSESSMENT OF THE STARCˇA BASIN(CROATIA) USING MACHINE LEARNING ALGORITHMS, M. MARJANOVIC ET AL.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Fuzzy Approach to Landslide Susceptibility, </a:t>
            </a:r>
            <a:r>
              <a:rPr lang="en-US" sz="1400" dirty="0" err="1" smtClean="0"/>
              <a:t>Zonation</a:t>
            </a:r>
            <a:r>
              <a:rPr lang="en-US" sz="1400" dirty="0" smtClean="0"/>
              <a:t> </a:t>
            </a:r>
            <a:r>
              <a:rPr lang="en-US" sz="1400" dirty="0" err="1" smtClean="0"/>
              <a:t>Milos</a:t>
            </a:r>
            <a:r>
              <a:rPr lang="en-US" sz="1400" dirty="0" smtClean="0"/>
              <a:t> </a:t>
            </a:r>
            <a:r>
              <a:rPr lang="en-US" sz="1400" dirty="0" err="1" smtClean="0"/>
              <a:t>Marjanovic</a:t>
            </a:r>
            <a:r>
              <a:rPr lang="en-US" sz="1400" dirty="0" smtClean="0"/>
              <a:t> and Jan </a:t>
            </a:r>
            <a:r>
              <a:rPr lang="en-US" sz="1400" dirty="0" err="1" smtClean="0"/>
              <a:t>Caha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Landslide susceptibility mapping with Support Vector Machine algorithm, </a:t>
            </a:r>
            <a:r>
              <a:rPr lang="en-US" sz="1400" dirty="0" err="1" smtClean="0"/>
              <a:t>Miloš</a:t>
            </a:r>
            <a:r>
              <a:rPr lang="en-US" sz="1400" dirty="0" smtClean="0"/>
              <a:t> MARJANOVIĆ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LANDSLIDE  SUSCEPTIBILITY  MODELLING:  A  CASE  STUDY ON FRUŠKA  GORA  MOUNTAIN,  SERBIA </a:t>
            </a:r>
            <a:r>
              <a:rPr lang="en-US" sz="1400" dirty="0" err="1" smtClean="0"/>
              <a:t>M.Marjanovic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Engineering Geology 123 (2011) 225–234, Landslide susceptibility assessment using SVM machine learning algorithm, </a:t>
            </a:r>
            <a:r>
              <a:rPr lang="en-US" sz="1400" dirty="0" err="1" smtClean="0"/>
              <a:t>M.Marjanovic</a:t>
            </a:r>
            <a:r>
              <a:rPr lang="en-US" sz="1400" dirty="0" smtClean="0"/>
              <a:t>, </a:t>
            </a:r>
            <a:r>
              <a:rPr lang="en-US" sz="1400" dirty="0" err="1" smtClean="0"/>
              <a:t>M.Kovacevic</a:t>
            </a:r>
            <a:r>
              <a:rPr lang="en-US" sz="1400" dirty="0" smtClean="0"/>
              <a:t>, </a:t>
            </a:r>
            <a:r>
              <a:rPr lang="en-US" sz="1400" dirty="0" err="1" smtClean="0"/>
              <a:t>B.Bajat</a:t>
            </a:r>
            <a:r>
              <a:rPr lang="en-US" sz="1400" dirty="0" smtClean="0"/>
              <a:t>, </a:t>
            </a:r>
            <a:r>
              <a:rPr lang="en-US" sz="1400" dirty="0" err="1" smtClean="0"/>
              <a:t>V.Voženílek</a:t>
            </a:r>
            <a:endParaRPr lang="en-US" sz="1400" dirty="0"/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312738"/>
            <a:ext cx="7315200" cy="484187"/>
          </a:xfrm>
        </p:spPr>
        <p:txBody>
          <a:bodyPr/>
          <a:lstStyle/>
          <a:p>
            <a:r>
              <a:rPr lang="sr-Latn-CS" dirty="0" smtClean="0"/>
              <a:t>Proces razvoja terminologije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0100" y="3705224"/>
            <a:ext cx="3581400" cy="1795463"/>
          </a:xfrm>
        </p:spPr>
        <p:txBody>
          <a:bodyPr/>
          <a:lstStyle/>
          <a:p>
            <a:r>
              <a:rPr lang="sr-Latn-CS" dirty="0" err="1" smtClean="0">
                <a:solidFill>
                  <a:srgbClr val="FF0000"/>
                </a:solidFill>
              </a:rPr>
              <a:t>Dv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650" name="AutoShape 2" descr="https://www.nichd.nih.gov/health/clinicalresearch/clinical-researchers/terminology/PublishingImages/Terminology_Dev_Process.jpg"/>
          <p:cNvSpPr>
            <a:spLocks noChangeAspect="1" noChangeArrowheads="1"/>
          </p:cNvSpPr>
          <p:nvPr/>
        </p:nvSpPr>
        <p:spPr bwMode="auto">
          <a:xfrm>
            <a:off x="63500" y="-136525"/>
            <a:ext cx="13754100" cy="5124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2" name="AutoShape 4" descr="https://www.nichd.nih.gov/health/clinicalresearch/clinical-researchers/terminology/PublishingImages/Terminology_Dev_Process.jpg"/>
          <p:cNvSpPr>
            <a:spLocks noChangeAspect="1" noChangeArrowheads="1"/>
          </p:cNvSpPr>
          <p:nvPr/>
        </p:nvSpPr>
        <p:spPr bwMode="auto">
          <a:xfrm>
            <a:off x="63500" y="-136525"/>
            <a:ext cx="13754100" cy="5124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4" name="AutoShape 6" descr="https://www.nichd.nih.gov/health/clinicalresearch/clinical-researchers/terminology/PublishingImages/Terminology_Dev_Process.jpg"/>
          <p:cNvSpPr>
            <a:spLocks noChangeAspect="1" noChangeArrowheads="1"/>
          </p:cNvSpPr>
          <p:nvPr/>
        </p:nvSpPr>
        <p:spPr bwMode="auto">
          <a:xfrm>
            <a:off x="63500" y="-136525"/>
            <a:ext cx="13754100" cy="5124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 descr="C:\Users\ranka\Pictures\Terminology_Dev_Proce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865188"/>
            <a:ext cx="8372475" cy="367823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38150" y="4248150"/>
            <a:ext cx="3829050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 smtClean="0"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0075" y="3667125"/>
            <a:ext cx="4476749" cy="16002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sr-Latn-CS" sz="2000" b="1" dirty="0" smtClean="0">
                <a:ea typeface="+mn-ea"/>
                <a:cs typeface="+mn-cs"/>
              </a:rPr>
              <a:t>Specifični problemi za Srpski jezik: </a:t>
            </a:r>
            <a:br>
              <a:rPr lang="sr-Latn-CS" sz="2000" b="1" dirty="0" smtClean="0">
                <a:ea typeface="+mn-ea"/>
                <a:cs typeface="+mn-cs"/>
              </a:rPr>
            </a:br>
            <a:r>
              <a:rPr lang="sr-Latn-CS" sz="2000" b="1" dirty="0" smtClean="0">
                <a:ea typeface="+mn-ea"/>
                <a:cs typeface="+mn-cs"/>
              </a:rPr>
              <a:t>- dva pisma, </a:t>
            </a:r>
            <a:br>
              <a:rPr lang="sr-Latn-CS" sz="2000" b="1" dirty="0" smtClean="0">
                <a:ea typeface="+mn-ea"/>
                <a:cs typeface="+mn-cs"/>
              </a:rPr>
            </a:br>
            <a:r>
              <a:rPr lang="sr-Latn-CS" sz="2000" b="1" dirty="0" smtClean="0">
                <a:ea typeface="+mn-ea"/>
                <a:cs typeface="+mn-cs"/>
              </a:rPr>
              <a:t>- bogata (komplikovana) gramatika</a:t>
            </a:r>
          </a:p>
          <a:p>
            <a:pPr algn="l" eaLnBrk="0" hangingPunct="0">
              <a:lnSpc>
                <a:spcPts val="1800"/>
              </a:lnSpc>
            </a:pPr>
            <a:endParaRPr lang="sr-Latn-CS" sz="2000" b="1" dirty="0" smtClean="0">
              <a:ea typeface="+mn-ea"/>
            </a:endParaRPr>
          </a:p>
          <a:p>
            <a:pPr algn="l" eaLnBrk="0" hangingPunct="0">
              <a:lnSpc>
                <a:spcPts val="1800"/>
              </a:lnSpc>
            </a:pPr>
            <a:r>
              <a:rPr lang="sr-Latn-CS" sz="2000" b="1" dirty="0" smtClean="0">
                <a:ea typeface="+mn-ea"/>
                <a:cs typeface="+mn-cs"/>
              </a:rPr>
              <a:t>Da li je moguće iz teksta izvući prostorne </a:t>
            </a:r>
            <a:br>
              <a:rPr lang="sr-Latn-CS" sz="2000" b="1" dirty="0" smtClean="0">
                <a:ea typeface="+mn-ea"/>
                <a:cs typeface="+mn-cs"/>
              </a:rPr>
            </a:br>
            <a:r>
              <a:rPr lang="sr-Latn-CS" sz="2000" b="1" dirty="0" smtClean="0">
                <a:ea typeface="+mn-ea"/>
                <a:cs typeface="+mn-cs"/>
              </a:rPr>
              <a:t>objekte i prikazati na karti? </a:t>
            </a:r>
            <a:br>
              <a:rPr lang="sr-Latn-CS" sz="2000" b="1" dirty="0" smtClean="0">
                <a:ea typeface="+mn-ea"/>
                <a:cs typeface="+mn-cs"/>
              </a:rPr>
            </a:br>
            <a:r>
              <a:rPr lang="sr-Latn-CS" sz="2000" b="1" dirty="0" smtClean="0">
                <a:ea typeface="+mn-ea"/>
                <a:cs typeface="+mn-cs"/>
              </a:rPr>
              <a:t>…… Da, ali nije jednostavno.</a:t>
            </a:r>
            <a:endParaRPr lang="en-US" sz="2000" b="1" dirty="0" smtClean="0"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00226"/>
            <a:ext cx="7029450" cy="348615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r-Latn-CS" sz="2200" dirty="0" smtClean="0"/>
              <a:t>Harmonizacija </a:t>
            </a:r>
            <a:r>
              <a:rPr lang="sr-Latn-CS" sz="2200" dirty="0" err="1" smtClean="0"/>
              <a:t>simbolizacije</a:t>
            </a:r>
            <a:r>
              <a:rPr lang="sr-Latn-CS" sz="2200" dirty="0" smtClean="0"/>
              <a:t> i klasifikacija sa GeoSciML-om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r-Latn-CS" sz="2200" dirty="0" smtClean="0"/>
              <a:t>Uvođenje novih komponenti: </a:t>
            </a:r>
            <a:r>
              <a:rPr lang="sr-Latn-CS" sz="2200" dirty="0" err="1" smtClean="0"/>
              <a:t>pokriavanje</a:t>
            </a:r>
            <a:r>
              <a:rPr lang="sr-Latn-CS" sz="2200" dirty="0" smtClean="0"/>
              <a:t> svih hemijskih i geoloških analiza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r-Latn-CS" sz="2200" dirty="0" smtClean="0"/>
              <a:t>Geoportal za indeksiranje  opisivanje i indeksiranje veb servisa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r-Latn-CS" sz="2200" dirty="0" smtClean="0"/>
              <a:t>Integracija sa ostalim servisima u Ministarstvu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sr-Latn-CS" sz="2200" dirty="0" smtClean="0"/>
              <a:t>Broj aktivnih korisnika </a:t>
            </a:r>
            <a:r>
              <a:rPr lang="sr-Latn-CS" sz="2200" dirty="0" err="1" smtClean="0"/>
              <a:t>nezadovoljavajući</a:t>
            </a:r>
            <a:r>
              <a:rPr lang="sr-Latn-CS" sz="2200" dirty="0" smtClean="0"/>
              <a:t>, sindrom “moji” podaci</a:t>
            </a:r>
          </a:p>
          <a:p>
            <a:endParaRPr lang="sr-Latn-CS" dirty="0" smtClean="0"/>
          </a:p>
        </p:txBody>
      </p:sp>
      <p:pic>
        <p:nvPicPr>
          <p:cNvPr id="4" name="Picture 1" descr="GeolISS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/>
          <a:stretch>
            <a:fillRect/>
          </a:stretch>
        </p:blipFill>
        <p:spPr bwMode="auto">
          <a:xfrm>
            <a:off x="1616075" y="579438"/>
            <a:ext cx="2926645" cy="1144587"/>
          </a:xfrm>
          <a:prstGeom prst="rect">
            <a:avLst/>
          </a:prstGeom>
          <a:noFill/>
          <a:effectLst>
            <a:outerShdw blurRad="685800" dist="50800" dir="5400000" sx="102000" sy="102000" algn="ctr" rotWithShape="0">
              <a:srgbClr val="000000">
                <a:alpha val="74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200" dirty="0" smtClean="0"/>
              <a:t>Baza podataka ugljenih basena Srbije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720" y="1289895"/>
            <a:ext cx="6780530" cy="4396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mages.sodahead.com/polls/003350489/5731494894_terminology_xlarge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0075" y="236537"/>
            <a:ext cx="3333750" cy="252412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GIS terminologija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423" y="1543050"/>
            <a:ext cx="8229601" cy="3676650"/>
          </a:xfrm>
        </p:spPr>
        <p:txBody>
          <a:bodyPr/>
          <a:lstStyle/>
          <a:p>
            <a:r>
              <a:rPr lang="sr-Latn-CS" dirty="0" smtClean="0"/>
              <a:t>Možemo li napraviti dvojezični </a:t>
            </a:r>
            <a:r>
              <a:rPr lang="sr-Latn-CS" dirty="0" err="1" smtClean="0"/>
              <a:t>tezaurus</a:t>
            </a:r>
            <a:r>
              <a:rPr lang="sr-Latn-CS" dirty="0" smtClean="0"/>
              <a:t>?</a:t>
            </a:r>
          </a:p>
          <a:p>
            <a:pPr lvl="1">
              <a:buFont typeface="Wingdings" pitchFamily="2" charset="2"/>
              <a:buChar char="ü"/>
            </a:pPr>
            <a:r>
              <a:rPr lang="sr-Latn-CS" dirty="0" smtClean="0"/>
              <a:t>Termin, sinonimi</a:t>
            </a:r>
          </a:p>
          <a:p>
            <a:pPr lvl="1">
              <a:buFont typeface="Wingdings" pitchFamily="2" charset="2"/>
              <a:buChar char="ü"/>
            </a:pPr>
            <a:r>
              <a:rPr lang="sr-Latn-CS" dirty="0" smtClean="0"/>
              <a:t>Definicije</a:t>
            </a:r>
          </a:p>
          <a:p>
            <a:pPr lvl="1">
              <a:buFont typeface="Wingdings" pitchFamily="2" charset="2"/>
              <a:buChar char="ü"/>
            </a:pPr>
            <a:r>
              <a:rPr lang="sr-Latn-CS" dirty="0" smtClean="0"/>
              <a:t>Srodni termini: širi i uži pojmovi</a:t>
            </a:r>
          </a:p>
          <a:p>
            <a:pPr lvl="1">
              <a:buFont typeface="Wingdings" pitchFamily="2" charset="2"/>
              <a:buChar char="ü"/>
            </a:pPr>
            <a:r>
              <a:rPr lang="sr-Latn-CS" dirty="0" smtClean="0"/>
              <a:t>Primeri </a:t>
            </a:r>
            <a:r>
              <a:rPr lang="sr-Latn-CS" dirty="0" smtClean="0"/>
              <a:t>upotrebe</a:t>
            </a:r>
          </a:p>
          <a:p>
            <a:pPr lvl="1">
              <a:buFont typeface="Wingdings" pitchFamily="2" charset="2"/>
              <a:buChar char="ü"/>
            </a:pPr>
            <a:r>
              <a:rPr lang="sr-Latn-CS" dirty="0" smtClean="0"/>
              <a:t>Reference na literaturu</a:t>
            </a:r>
          </a:p>
          <a:p>
            <a:pPr lvl="1">
              <a:buFont typeface="Wingdings" pitchFamily="2" charset="2"/>
              <a:buChar char="ü"/>
            </a:pPr>
            <a:r>
              <a:rPr lang="sr-Latn-CS" dirty="0" smtClean="0"/>
              <a:t>Reference ka drugim rečnicima</a:t>
            </a:r>
          </a:p>
          <a:p>
            <a:pPr lvl="1">
              <a:buNone/>
            </a:pPr>
            <a:r>
              <a:rPr lang="sr-Latn-CS" dirty="0" smtClean="0"/>
              <a:t>Ako napravimo korpus radova</a:t>
            </a:r>
            <a:r>
              <a:rPr lang="sr-Latn-CS" dirty="0" smtClean="0"/>
              <a:t> </a:t>
            </a:r>
            <a:r>
              <a:rPr lang="sr-Latn-CS" dirty="0" smtClean="0"/>
              <a:t>(</a:t>
            </a:r>
            <a:r>
              <a:rPr lang="sr-Latn-CS" dirty="0" err="1" smtClean="0"/>
              <a:t>master</a:t>
            </a:r>
            <a:r>
              <a:rPr lang="sr-Latn-CS" dirty="0" smtClean="0"/>
              <a:t>, seminarskih,…) povezati sa terminologijom, napraviti proveru sličnosti radova,…</a:t>
            </a:r>
          </a:p>
          <a:p>
            <a:pPr lvl="1">
              <a:buNone/>
            </a:pPr>
            <a:endParaRPr lang="sr-Latn-CS" dirty="0" smtClean="0"/>
          </a:p>
          <a:p>
            <a:pPr lvl="1">
              <a:buFont typeface="Wingdings" pitchFamily="2" charset="2"/>
              <a:buChar char="ü"/>
            </a:pPr>
            <a:endParaRPr lang="sr-Latn-CS" dirty="0" smtClean="0"/>
          </a:p>
          <a:p>
            <a:pPr lvl="1">
              <a:buNone/>
            </a:pPr>
            <a:endParaRPr lang="sr-Latn-CS" dirty="0" smtClean="0"/>
          </a:p>
          <a:p>
            <a:endParaRPr lang="en-US" dirty="0"/>
          </a:p>
        </p:txBody>
      </p:sp>
      <p:sp>
        <p:nvSpPr>
          <p:cNvPr id="1026" name="AutoShape 2" descr="data:image/png;base64,iVBORw0KGgoAAAANSUhEUgAAAQIAAADDCAMAAABeUu/HAAAAilBMVEX///8AAACBgYH5+fn7+/vx8fH29va7u7vo6Ojr6+vj4+Oenp6amppfX1/w8PDR0dGtra3KysrDw8OUlJRxcXF9fX3Y2Ni0tLSmpqaIiIjAwMDd3d1LS0tpaWmdnZ1NTU1XV1dBQUE7OzsnJyczMzNlZWUfHx9ubm4vLy8QEBAeHh4+Pj4mJiYVFRXRRT5tAAAXdUlEQVR4nO1dCXurKhMGN9wBEQWXqEls9v//9z7QJE23c9rGJr3ny3ue+1xrVPB1GGaGAQB44IEHHnjggQceUHDze9fg/jDvU2yWK+Av3GASdQP5sfr8GX36CvVXqv4BQqjAv3BDrG+A1xf8LcA3QNc/NNDPkV+4wf5dFBTXP/TLUvDLKJhACrxSwf3CDXelIKoVVo2uwSLVx/0EuuDLuCsFIwpdg/7luYyFYcj8P97nq2vYeOixkH384UUYitcnQhaf/nqlDvVjw5cduqNLsv5YmeuAdA2iyxNdsxiqtaxmw4m8q6qOgb6qqnkGAB//WutLOlVZ0s31xfV4N9EXh/pIXV7t3N0gZU2VHp9eV8MJOG+qbjhxKQV01yzheL18rk43lNTo562eqzNAqmNjcgryS+UwlCT0Ub0aTqimEl1ewLPz4VjpmT4cavVSzTTDr05/eW4QswspwJc/Gu9UB2rWhj6nHaQobl99vmkoeFnzMwVHvKbgAsOnv+gUX/7aDr9mL87tS3ApBfTlHQMHxctzlTrl7vRRfq57NjEFyV7/KRzbdoYf7DMFT0uFbTZScHjyHWuoClwTxzRO9LyhYG3Zzvga4nzOU083+Xh4SQHTB8xURY9Mqack45tn+g55pACk+lQBptOkLykY/hrNVb9Th/MTBfOzcoxOX+i5BsnhIwq84Wd9NDudo+Nj4JHh56dok2Ix/jgUyY/V2Ywd1ZkCcCqC/BwFx2N2LFOcxfJMwWD7eM812H1EwUicVq/B8SVP9tfpLc8U+Pohyfij111QUIJXFAy3mscSXvY2U1Fw2GgMX/ZMwbPB9x4F889R0FxQUA4f+IKCQRk6Lwu5/CLPFAztZAmG5hdcz8B7FFxgWgra1xRsv0XBcOV6pGD24xQsJ6XgjRQcvkWBNehSpE909s9Q8Oqx01EgLyg4lXumoNRXHXs4p7mgwHtNwWgscA6/5pN+hYL2+dd8Ugr+3CNoq+q9HuFp1Icn7azRnKR0Cgbeo2Bzcppx001PwdI6vdB7dsHQIbuLSwrgVjsgg+l8oqA6MjBNdPCVdTj2tTDDGGdwanV4tA7rLBuaxEaL/TMFRz00FqyuuqjOCScKThxM49q+NpDFmzInpGAw6s8YGv6FifdCF6cfVWfA0Z2g01HQXpwQm4sy27cUtKf6XVCwPFMwWD/PbtJIwRaeXAhQPT99M5y4dJYvOFi9qs7eMt5ScL2TOD6MGwZ/aWCoM0cMr0r1Fc8x3oAf/7L1dSM1TB8Nr5voi4cmqu/nozaX6uho9wH/+HR+FGKHn8rRHJyKvgy9DcVYVn1JgaMdhUMC/h9gnF5zaELd6fQgBcs71enGUE2gd+LYGZVI/3wavrFf/lUcXqjD8+nhr58Mpv0iXBLwHN4dTIjwnvW6Idr2KAfbyjmfZBP2iP8FFLNAYXap/WmozoR/jnA/8MADDzzwwAMPPPDAAw888MADDzzwwAMPPPDAvwDOU+bdo+Ac6bEJM383HG/Z7s0mN1G4bNcSACxVqa5bsutTaj8JMiS12K/GpWwhPJARYz5JRt+nEKuizIYDBpEB55C1T7cqGcC1o5O3KAAi4pboJRB92lLMWQDDskn//oSpKhLqPI4yfGJlhiCIbzczJNW59ntFQQj5HpawHfK+tWCKZWg6E2S2fhJPAwWAFlUMvO6W48VMva+1rLAHI1AeNAVg0SxU65BZJYIbjthVM2C2KysztUSubjnBUkIYiHmReDpLCNutkvy9dIieLdKv4VemWF0JsW97YuEcRAiA+pZSIPma89YPsyEpypYrANaM2raxtPq0sE18q8pkQwJiTgDVFMR/v2EyFKh62hpuXw7ZbyY7ALBkaaHUU76qAclulsjic3TwQRqxKLxILgIATTBv8s+g+QxC12l9ncQplWpQDYHpRDCY8xa0+HYUMNAKsE1lsohBeE63A/mPGwiYADg3QQ38VOf5YZ3gRw3I0h7UkM1vl85EuzimpbZSUAlu2Q4AZyBgY+NDOmmFtiEGPQmFq/Nbu8WNKMDpHrZu5vz9yqkRr9aVg3Uv1J5eVau/sUtyHNMyb1SpLHDsHAh6vxS6LL+p6H0EK5xifskDU+AuLusR9h20wTuo7pjLt5tg6YAJsL7fIjDlBDNvp0B3t3RGu/0lS/B0d1MG7MeN4U+iuVvJYXm3ol/iQQHY3WM1kwHBb6EgYvcq+ddIAZpoztfXwe61xtdrxHejwFVWGfsNkmDezzwJWtD9CuPoVh7yO0iJvJsmukRxry7BJHI/3/4GMci/skLbxLDKDwZXbxtM8bc3Le5zIHIW3nB0QRjJb5DGM3zetAeZlbVkNxOGNr2bhfgaVkna/jS0ud7fKpZJKPwtRorLDfQ8wIh0IsRbX376BoJgW1V/v+wWsMLMIfT82rgOAVn9+ZapwH9J+Eb5rSHIWZELNGqBjmf1bQr26l8Sv0k5sEsfhz4th3HGXXgzX+qXzIkPueWhzMs8YiclBiaoOfgdQeZbIRTFdp8kWKfAkFaYMqG9x26X+nJ/+NKcr1Ju2HMq83WRSp9EiROGd7Rebw2ctNLhIY3yGS3iNmcUS5cywH9JM70BLMDN1st5gnNYY0MSSSmuk+sXOv0PIeuxoMvcokaKa5l3+1zIVsLfEFX5UZCNONmDMTD81LbLVZvlvKeGH3LGotXirvX7eQSCBOewCQ3zIKNNGnFGmAyEK1c1m/3jXUKqjb/k5AcEbpag9RqGpc2qJLKBCyFvf40P9yMgG+BTSw/nxKAclrILuKezcTNT7PUFDMLVr5KCyXsntmaChIIYTsRYnucNI4LJYbjfISFjzBC58U+vaOXx1lBffA2CNeRaKSrHwPJwpF96PV/Idrut+jttf3IjFGL4wpiCYpgg4OpVE30slD3YyHgYeF71y1+RGPVTiNLRCZIEBHNPUaCVo4uzJ2kQYGsHnoaApUoZuMxKfpVOmAqnaJULy1JbQKmhl/ud5zWEvq0Vj1UnwK4qkK3M2OL/YNfA5OmlmPBhBvxFoldTXxC+Y2PLcPRy4T3KJOaQkM09K/szQMEp3SpunDYFXC8LbWOcrKXVDhs1mIoYtwtjaSh3wblfKsTPoTqHbaWeo9Ifw3c5BGCMl6UVBwii2WAjo/kdqvjT6J4j19hd+/Co+4lSfM3QRiLgm32Ox5Uv5fr2NfxxtM8UtIB1J5UvlTR0gxis9Hy6Mhr7jexflILdc9RWhgBynZtu0nH/g6UeRzH83b48qQDcvfeM/zgu1hluDK+OYB0EK0iGkVankUHAthtyHnjN/sXgyYW1A+tamH4EYX1yG60lhJVhBycXwXY/chb+04E1eW4JLXgr5qg5RM8Z0uS3jPpNC7o5fdkO6eV+XyYbIBZdvHb3DxqHGtEp2cspIDDTxYv1vr2eP+fh1DdKyXF8nGHPu6GHXp5mphDoSIuK8rJh0/zMUPvDiXH+cdSqjJZwA7tdk6ZGeKP0bF6PNqE2CUGB0svB9ORwmmNPf2501XPdjPGoagwmpe+HsWWajoKLoioinuf+hQjzem08W1IvdjKxsFwvCYTMMj2OGJuxCfKDxK7r2l76YzJABaxlUJTaMPUFZk/dy0HMWKxg+PNayBUFKAs2jxitCywLWzo+V8ZiYSzxjMnw7zPZvvshMtULv2h6IORvZulgsW+jn43bxImUxhamkAMME6f3IpIHtCJZFTbAw7hAeYEyr7SmDqHhBlZvpgat3ssGLVKYZ1ObH6bnl2US9m1UpyE2Gq0C5AZIDlJ37nKaShJW4Xy7hTBKcxGEIUOChCgpEtexpzCHskAE7wSiqEzfa/woZDicTTWJBM8SH3iUBEFICvX/DIhcv5FAASqDUKCM5gHCSIhZgrFSD0NTtIbmagEvUwJhXp8y6+mdF97bg2knP1jPxM7EFNu3aWT42dTFEctOpCt3KClB+LQSeSKKJYznF96xZcV2nJWTNUkXFsCX71Eg4OJjEWsnXpzfxyy9WDaC6aiZA/wW7g9dhMGCW3O4UI7CxbiqX8aqx7rebimVTOfJu6/jbP4Ul6A5lhNZ6g6Z+VhcGgHaQfS0LrIw5jUjvtJUPPMTQkguL3KhrNhzdW+cXDHl2dxRZYt98OOHP4yw3W4SDqiRu6864IF7ptP/4nQLE09JY3iUEQ8t3y4y4rkZCr+5DJFsXNZ8pE7Q37YjsZfLqzP0/By9LWUQ97LT+ZdR3ui//M3Y9Msnmh/er7CbJYn/ZQWB5qVIio+y7P6+wo6HxLVbIL/3Os7oBi0RYYUJsPrqjBVjOe4qSgxDvM+85ZdfNuW5C7AlP1Rs6SeSOtgPRPGKsQXWxw0We2NPT0z5+9SK1207VXfgJYCUSf/hLlTpJ5a4stPd5E6UIZAoPBB0FDiU1YZ8/ujevsrzDSBTURDkmPk8+XCmsvzMxjxON3W6qltbCzZnQBhaIOggpC4bTWILC5NAMpVp1mtrAPu7D1WaE+m9unwQQvqnJjH1pCJIQE5FCjyueqUK6IZfwMuB9cabSPC8pQdypW1m4sOW0OhZ9SWQym950/E66NQ+8VSZ26PGMxc2SBFuka2kgKRA+6fzF60tgnya1bdCCGiEDDeQH3rgquASruIl7OCbxudBgx1PynYyz8kE4km9bUjcBussCxIBZTTlTy/cdB+upgmiyxjxVeg72PU/moexIXorXKk8NAyczMx8X38p39XTBJQ9fw70IgROq+F8G7avkJXK8GncDaA9Wbko150Deuqo6MtVs9blOY1udnm5JhPQHrorjPOgzcDso4ULlDdUwjWMOIQxg1hv58ewA1vLg0h5b1CeomzXa0S7hQcIe71NliRLWsoyMrIWg1YQzS+H86dhgJluvbHB9MbVMQOXOE0GaEJbh0rpvRsQGijAUPgQujD1IClDOG8pA2nS6R3q65M64FdX58BcJQXD8yjKRBYS1R8ZMHcaUepMJNfzh5iONWoB03Laq71VlIckbK0wA4y6IGre62kHCvyQgFpWqvsgOODgsO7Wcq50YAiezQa+BtcED13ZAhTKYXEpX2hPOUiF3lszYRzHu12T9EP1jr6E77gOxN3VHRHLfYG6sl07oM5Im7z3HbdIU+D4VhouGw+QrGXAiNwALpSTzUB4HuCSy6viFtGMCZDW2MO5P+tn6iVTo5Rp6QjkyEq1+obpDtwiY98clSFuTHglBZZJc0d6kR86OGViuXr3Fea+okCpSjNl67ooaJlAv4YuhXMg151bbrvBPQsF3V8llZ6IHJwZ4UwaLrID4Cd174l57R9CuW0dFtM6ipUKUP9ZpgkqyrYSLK7cW1V2ZKW0T5HQJPt4HRslkpZSy4p+JAHbz4SSf+mtdyWImL30baEbpgVY6R2u+CQOgkjZVx2By02EhN6lN/JlXuXcJ63p1wBS4B+w4GhNIgxnXHmwvbzaOQlzZX4XYdTMd3CT8nTc2ZaFUjIm1dEsSHAmX9ih9iCF2AFjeMs6WSc+Cqi/vmK+SAFR6hh6Q21OdXPU3TCaMUI4U8ZBJrOFagAu2ynzo+UZVO5TXawzfuUMFeeYzWspOI5tO2w93627ZqnR8aaO+jain7M/itZzQJR+v5tmtMU9fWrOjnPpQOUJlP6wUXOWyiU3eGW0TQVW63S+7z1q+n59ZdTUWfWW+pwTmJklKdwiyJL9t5eFCnrE2FzKBIOSaRsgV3YXjPJ6JXX94ojjrEuLNhZFnyqtKJK8KBm/ehkqDtsQ5BPEgZUqRxuU2N/fAH1vkDyAGYGpvYMwnDHVFQsIW3x8ST1nlc5Uk/AN7sYAtwdEvy8Bju2WZUmWcNk03MgK5J+0GP3mMgG+smE3OC29b1OQtACzmQf4Dsdei9MUNloULmIVcq6f7c93zXLDGHwv2v1ZECFRzhRCPQc6hzOsrNyM0tz2KStRqUN2igqUxXGpjVCa/Z0XRWOQ59Tn310czK7yguUxCCLgEFRQxI6+N1L6GmhTMU8gnAmhu10/DNk1XSGH0j/prIzV1Sb2wlKIllUYsZwoGVvpJBdZEF8SqUrKacz/KnGlasHZmCz6LaDKTXVkBiZZjLuCBi6AQ3gkS5x9lhScdXO9Mm0Fm2snKSaDiUORMYfwqWqjnVb3wpeZtChzqZErelaOGZo6Zhopi4DbdIaE52tv4s/xAKOBi28rpyJDGy8ZNpWug6bAUex7wzANVW6JO89ZxAK41qvlW+11mXZ0lzvAM4QQJB/0jMdkkGSjoCsZpr6XmVRZ6KVwbZBiLlqnEIjQylUNwv1Y+nDI5pB8Xz1bYM1LhMFO5tCokjSYUd5hEBMBBU4aU3nP7nJINnXScSzhu2HDfvjoL8KhHG7mTdPURhiq1pzk547dUlaQ7UvHMm1mjm3no2ItqXfDvi5oBBnJEUgMlnIBVqqvztWHCaA4pDJqqB8B2dODdAhfq9+BnX63PUSaAvnKrXdYmrZP447eyhqKug1cz9t+CVdBkBiIUorVP0oRoohHUd2HJM9FWj09b4SulNS1xsVc9lrloPqiT8lkF0AifVny2m6xgHOaG5HuwwVMv8l4r9OX+Tsf08ZJgZDq2NVxnCW5BlL/qZcN0vlyC5u0kXosb8DxAGlgmijP/nvVuUTeVCUB3plJT/0rWEc3sG9S5S1nUdDCLpFce9HARcU3Na+1Vj2e9cWIm7KdHduxfnjZALdnGAO6OglBGiXAVwIQNvlMOfIGg3X7ZOTdbndl4jFq1Heezcnv27DeLIhABTkoAxmpVpVyaTKB4rZmme+Jpbvmy2XTV5sDvHaZFapHz7IU8tXNdoL5JHIZIp4YtKolMELCfFFUCZ+vnJUTQOZKH4roCW5ZdKSAftsjMz1+kFQ4qnOctc1yjX7LjLdsb0rW4giZnsEyVuZEyi1sl11CclqskmixgIuVJ/txOgaRa+v7Qyl52kIeDjosC1Iof8PiNTHw1gEqGE0zYqwKmbBcRPsNDFUv2Rt5E9IabqMUCngYq0sgda4YTbJcGTHVqGo9cJAVUXR3EmbLaDmrQ7tlNAhrSkrptEkPodL/fbukxtyX2w1k7W67O2Z8OBMtYhCTrtUTP+g1ftfVQPsnZYcVytMwowbOpORFc4gO0XZurKOmZWu4WLSpsr4WTTtVhtclKOxUX1x/ZvT4h2BCqafgEkNxsGyUd7aGUCkCZXFtNtv1sj00O1TxGkKpHBtFlBVMvXC6F5L7TndzeoAPpbLUlchDbbx7Lo+a7dHwXG/gxsNt6bsu8OZPnLPVErZy4rxTLp9nyt4Bjs5zDvTrbus05XWeZaXv+97zW1YYegfYJzzFZTlk0SSQQribbi0HqURgc+MFvawLDVxplweuOYngJZRdnKPB+Zw7hnCWp/Mbxigg82KZZPDKQYQzjD0A+1vbi+EzB1hHBlqm5MFV8NwRGd9uF09rYWXNZv70tJoxEY6/Jf1T1KXFZlmtz9FmNmyK+D1ryafK9gL+dUNhn4eT0KQoioQKQhPHp9SLy6SdFzR+v1Py63q1AhkhL3uCBOlo3rNnD6sMWMyIvr4QYCy0llX8R7daCiBrIStyNIp8rwpvIqX4ZlbOrxobLFSXYqVB+qmHWJaph03i2EVyvYX7xnAtN7rZxgSYWZ2MQZo5FkvCNmNBhRGIxv0Ur4RJ/xC28ovBvU+SIsE+9WkuDG4YkocUeAlChrzZlnkuTwIlApwAKtpiYdAkJQj1IjKm0mzvoqwXTL08RQTR527E8k0MCF9C47aOks8gDuocYFWjRjWEVUQJkj889SvLgXIMHcumM0BjlwJKHWFJQSu4nV9laX1PAxdzILtR+7ljC3SutUqcv8/IwDWRDLEIcSFrYUjlkIWMVeJK2+Jb8lOiQ5qxlwm/P94fJX0FYZj5ZZZhjINEiHLoAW64aeYAmxFe10sYceD8bNt/C3Tr5fGcjIYCi31IspbYRsrTtN/P4TKC26p1s+0c/o5NAH4QfhimxrLteJo/GVLkAUPKCiJKJedEzGZC/NUe/0/Pvz/CtLxY/fNKP3Z+S3DugQceeOCBBx544IEHHvgf4E6Z7oAk4RcAAAAASUVORK5CYII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38100" y="-1211263"/>
            <a:ext cx="3333750" cy="25241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www.sprv.org.rs/wp-content/uploads/2013/08/pitanj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0850" y="3000375"/>
            <a:ext cx="2343150" cy="2184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Content Placeholder 53"/>
          <p:cNvSpPr>
            <a:spLocks noGrp="1"/>
          </p:cNvSpPr>
          <p:nvPr>
            <p:ph idx="1"/>
          </p:nvPr>
        </p:nvSpPr>
        <p:spPr>
          <a:xfrm>
            <a:off x="485776" y="1457325"/>
            <a:ext cx="6438900" cy="371475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sr-Latn-CS" sz="2400" dirty="0" smtClean="0">
                <a:solidFill>
                  <a:srgbClr val="000000"/>
                </a:solidFill>
              </a:rPr>
              <a:t>Motivisati studente (bez crtanja ocena)?</a:t>
            </a:r>
            <a:endParaRPr lang="sr-Latn-CS" sz="2400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sr-Latn-CS" sz="2400" dirty="0" smtClean="0">
                <a:solidFill>
                  <a:srgbClr val="000000"/>
                </a:solidFill>
              </a:rPr>
              <a:t>Kako motivisati korisnike i razviti svest o važnosti digitalnih podataka?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sr-Latn-CS" sz="2400" dirty="0" smtClean="0">
                <a:solidFill>
                  <a:srgbClr val="000000"/>
                </a:solidFill>
              </a:rPr>
              <a:t>Koliko treba otvoriti obrazovne resurse?</a:t>
            </a:r>
            <a:endParaRPr lang="sr-Latn-CS" sz="2400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sr-Latn-CS" sz="2400" dirty="0" smtClean="0">
                <a:solidFill>
                  <a:srgbClr val="000000"/>
                </a:solidFill>
              </a:rPr>
              <a:t>Terminologija: kako govoriti srpski a pričati o GIS-u?</a:t>
            </a:r>
            <a:endParaRPr lang="sr-Latn-CS" sz="2400" dirty="0" smtClean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588" y="5616575"/>
            <a:ext cx="914400" cy="914400"/>
          </a:xfrm>
          <a:prstGeom prst="rect">
            <a:avLst/>
          </a:prstGeom>
          <a:noFill/>
          <a:effectLst/>
        </p:spPr>
        <p:txBody>
          <a:bodyPr wrap="none" lIns="0" tIns="0" rIns="0" bIns="0"/>
          <a:lstStyle/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solidFill>
                  <a:srgbClr val="000000"/>
                </a:solidFill>
                <a:ea typeface="+mn-ea"/>
              </a:rPr>
              <a:t>Univerzitet u Beogradu</a:t>
            </a:r>
          </a:p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solidFill>
                  <a:srgbClr val="000000"/>
                </a:solidFill>
                <a:ea typeface="+mn-ea"/>
              </a:rPr>
              <a:t>Građevinski fakultet</a:t>
            </a:r>
          </a:p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solidFill>
                  <a:srgbClr val="000000"/>
                </a:solidFill>
                <a:ea typeface="+mn-ea"/>
              </a:rPr>
              <a:t>18.11.2015.</a:t>
            </a:r>
            <a:endParaRPr lang="en-US" sz="1400" b="1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2970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>
                <a:cs typeface="Avenir LT Std 55 Roman"/>
              </a:rPr>
              <a:t>Kako…</a:t>
            </a:r>
            <a:endParaRPr dirty="0" smtClean="0">
              <a:cs typeface="Avenir LT Std 55 Roma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5976" y="4226888"/>
            <a:ext cx="648072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sr-Cyrl-RS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ХВАЛА НА ПАЖЊИ !</a:t>
            </a:r>
            <a:endParaRPr 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53"/>
          <p:cNvSpPr>
            <a:spLocks noGrp="1"/>
          </p:cNvSpPr>
          <p:nvPr>
            <p:ph idx="1"/>
          </p:nvPr>
        </p:nvSpPr>
        <p:spPr>
          <a:xfrm>
            <a:off x="914400" y="1657350"/>
            <a:ext cx="5486400" cy="3581400"/>
          </a:xfrm>
        </p:spPr>
        <p:txBody>
          <a:bodyPr/>
          <a:lstStyle/>
          <a:p>
            <a:pPr eaLnBrk="1" hangingPunct="1"/>
            <a:r>
              <a:rPr lang="sr-Latn-CS" dirty="0" smtClean="0">
                <a:solidFill>
                  <a:srgbClr val="000000"/>
                </a:solidFill>
              </a:rPr>
              <a:t>Nastava</a:t>
            </a:r>
          </a:p>
          <a:p>
            <a:pPr eaLnBrk="1" hangingPunct="1"/>
            <a:r>
              <a:rPr lang="sr-Latn-CS" dirty="0" smtClean="0">
                <a:solidFill>
                  <a:srgbClr val="000000"/>
                </a:solidFill>
              </a:rPr>
              <a:t>Doktorati</a:t>
            </a:r>
          </a:p>
          <a:p>
            <a:pPr eaLnBrk="1" hangingPunct="1"/>
            <a:r>
              <a:rPr lang="sr-Latn-CS" dirty="0" smtClean="0">
                <a:solidFill>
                  <a:srgbClr val="000000"/>
                </a:solidFill>
              </a:rPr>
              <a:t>Otvoreni resursi</a:t>
            </a:r>
          </a:p>
          <a:p>
            <a:pPr eaLnBrk="1" hangingPunct="1"/>
            <a:r>
              <a:rPr lang="sr-Latn-CS" dirty="0" smtClean="0">
                <a:solidFill>
                  <a:srgbClr val="000000"/>
                </a:solidFill>
              </a:rPr>
              <a:t>Projekti</a:t>
            </a:r>
          </a:p>
          <a:p>
            <a:pPr eaLnBrk="1" hangingPunct="1"/>
            <a:r>
              <a:rPr lang="sr-Latn-CS" dirty="0" smtClean="0">
                <a:solidFill>
                  <a:srgbClr val="000000"/>
                </a:solidFill>
              </a:rPr>
              <a:t>Otvorena pitanja</a:t>
            </a:r>
          </a:p>
          <a:p>
            <a:pPr eaLnBrk="1" hangingPunct="1"/>
            <a:r>
              <a:rPr lang="sr-Latn-CS" dirty="0" smtClean="0">
                <a:solidFill>
                  <a:srgbClr val="000000"/>
                </a:solidFill>
              </a:rPr>
              <a:t>Predlozi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0588" y="5616575"/>
            <a:ext cx="914400" cy="914400"/>
          </a:xfrm>
          <a:prstGeom prst="rect">
            <a:avLst/>
          </a:prstGeom>
          <a:noFill/>
          <a:effectLst/>
        </p:spPr>
        <p:txBody>
          <a:bodyPr wrap="none" lIns="0" tIns="0" rIns="0" bIns="0"/>
          <a:lstStyle/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solidFill>
                  <a:srgbClr val="000000"/>
                </a:solidFill>
                <a:ea typeface="+mn-ea"/>
              </a:rPr>
              <a:t>Univerzitet u Beogradu</a:t>
            </a:r>
          </a:p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solidFill>
                  <a:srgbClr val="000000"/>
                </a:solidFill>
                <a:ea typeface="+mn-ea"/>
              </a:rPr>
              <a:t>Građevinski fakultet</a:t>
            </a:r>
          </a:p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solidFill>
                  <a:srgbClr val="000000"/>
                </a:solidFill>
                <a:ea typeface="+mn-ea"/>
              </a:rPr>
              <a:t>18.11.2015.</a:t>
            </a:r>
            <a:endParaRPr lang="en-US" sz="1400" b="1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1331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>
                <a:cs typeface="Avenir LT Std 55 Roman"/>
              </a:rPr>
              <a:t>GIS@RGF</a:t>
            </a:r>
            <a:endParaRPr dirty="0" smtClean="0">
              <a:cs typeface="Avenir LT Std 55 Roman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9552" y="0"/>
            <a:ext cx="3234447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sr-Latn-RS" sz="3600" dirty="0" smtClean="0"/>
              <a:t>Nastava</a:t>
            </a:r>
            <a:endParaRPr lang="sr-Latn-R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843087"/>
            <a:ext cx="6886575" cy="3462337"/>
          </a:xfrm>
        </p:spPr>
        <p:txBody>
          <a:bodyPr>
            <a:noAutofit/>
          </a:bodyPr>
          <a:lstStyle/>
          <a:p>
            <a:pPr lvl="1">
              <a:lnSpc>
                <a:spcPct val="100000"/>
              </a:lnSpc>
              <a:buFont typeface="Arial" pitchFamily="34" charset="0"/>
              <a:buChar char="•"/>
              <a:defRPr/>
            </a:pPr>
            <a:r>
              <a:rPr lang="sr-Latn-CS" sz="1800" dirty="0" smtClean="0"/>
              <a:t>Geološki odsek (Prof. dr Branislav </a:t>
            </a:r>
            <a:r>
              <a:rPr lang="sr-Latn-CS" sz="1800" dirty="0" err="1" smtClean="0"/>
              <a:t>Trivić</a:t>
            </a:r>
            <a:r>
              <a:rPr lang="sr-Latn-CS" sz="1800" dirty="0" smtClean="0"/>
              <a:t>)</a:t>
            </a:r>
            <a:endParaRPr lang="en-US" sz="1800" dirty="0" smtClean="0"/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smtClean="0"/>
              <a:t>GIS </a:t>
            </a:r>
            <a:r>
              <a:rPr lang="en-US" sz="1800" dirty="0" err="1" smtClean="0"/>
              <a:t>primena</a:t>
            </a:r>
            <a:r>
              <a:rPr lang="en-US" sz="1800" dirty="0" smtClean="0"/>
              <a:t> u </a:t>
            </a:r>
            <a:r>
              <a:rPr lang="en-US" sz="1800" dirty="0" err="1" smtClean="0"/>
              <a:t>geologiji</a:t>
            </a:r>
            <a:endParaRPr lang="en-US" sz="1800" dirty="0" smtClean="0"/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err="1" smtClean="0"/>
              <a:t>Daljinska</a:t>
            </a:r>
            <a:r>
              <a:rPr lang="en-US" sz="1800" dirty="0" smtClean="0"/>
              <a:t> detekcija 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err="1" smtClean="0"/>
              <a:t>Prostorno-vremenska</a:t>
            </a:r>
            <a:r>
              <a:rPr lang="en-US" sz="1800" dirty="0" smtClean="0"/>
              <a:t> </a:t>
            </a:r>
            <a:r>
              <a:rPr lang="en-US" sz="1800" dirty="0" err="1" smtClean="0"/>
              <a:t>analiza</a:t>
            </a:r>
            <a:r>
              <a:rPr lang="en-US" sz="1800" dirty="0" smtClean="0"/>
              <a:t> </a:t>
            </a:r>
            <a:r>
              <a:rPr lang="en-US" sz="1800" dirty="0" err="1" smtClean="0"/>
              <a:t>strukturnih</a:t>
            </a:r>
            <a:r>
              <a:rPr lang="en-US" sz="1800" dirty="0" smtClean="0"/>
              <a:t> </a:t>
            </a:r>
            <a:r>
              <a:rPr lang="en-US" sz="1800" dirty="0" err="1" smtClean="0"/>
              <a:t>podataka</a:t>
            </a:r>
            <a:endParaRPr lang="en-US" sz="1800" dirty="0" smtClean="0"/>
          </a:p>
          <a:p>
            <a:pPr lvl="1">
              <a:lnSpc>
                <a:spcPct val="100000"/>
              </a:lnSpc>
              <a:buFont typeface="Arial" pitchFamily="34" charset="0"/>
              <a:buChar char="•"/>
              <a:defRPr/>
            </a:pPr>
            <a:r>
              <a:rPr lang="sr-Latn-CS" sz="1800" dirty="0" smtClean="0"/>
              <a:t>Rudarski odsek (Prof. dr Ranka Stanković)</a:t>
            </a:r>
            <a:endParaRPr lang="en-US" sz="1800" dirty="0" smtClean="0"/>
          </a:p>
          <a:p>
            <a:pPr lvl="2">
              <a:buFont typeface="Arial" pitchFamily="34" charset="0"/>
              <a:buChar char="•"/>
              <a:defRPr/>
            </a:pPr>
            <a:r>
              <a:rPr lang="sr-Latn-CS" sz="1800" dirty="0" err="1" smtClean="0"/>
              <a:t>Geoinformatika</a:t>
            </a:r>
            <a:endParaRPr lang="sr-Latn-CS" sz="1800" dirty="0" smtClean="0"/>
          </a:p>
          <a:p>
            <a:pPr lvl="2">
              <a:buFont typeface="Arial" pitchFamily="34" charset="0"/>
              <a:buChar char="•"/>
              <a:defRPr/>
            </a:pPr>
            <a:r>
              <a:rPr lang="sr-Latn-CS" sz="1800" dirty="0" smtClean="0"/>
              <a:t>G</a:t>
            </a:r>
            <a:r>
              <a:rPr lang="en-US" sz="1800" dirty="0" err="1" smtClean="0"/>
              <a:t>eoinformacione</a:t>
            </a:r>
            <a:r>
              <a:rPr lang="en-US" sz="1800" dirty="0" smtClean="0"/>
              <a:t> </a:t>
            </a:r>
            <a:r>
              <a:rPr lang="en-US" sz="1800" dirty="0" err="1" smtClean="0"/>
              <a:t>tehnologije</a:t>
            </a:r>
            <a:r>
              <a:rPr lang="en-US" sz="1800" dirty="0" smtClean="0"/>
              <a:t> 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err="1" smtClean="0"/>
              <a:t>Geostatističko</a:t>
            </a:r>
            <a:r>
              <a:rPr lang="en-US" sz="1800" dirty="0" smtClean="0"/>
              <a:t> </a:t>
            </a:r>
            <a:r>
              <a:rPr lang="en-US" sz="1800" dirty="0" err="1" smtClean="0"/>
              <a:t>modeliranje</a:t>
            </a:r>
            <a:r>
              <a:rPr lang="en-US" sz="1800" dirty="0" smtClean="0"/>
              <a:t> </a:t>
            </a:r>
            <a:r>
              <a:rPr lang="en-US" sz="1800" dirty="0" err="1" smtClean="0"/>
              <a:t>ležišta</a:t>
            </a:r>
            <a:r>
              <a:rPr lang="en-US" sz="1800" dirty="0" smtClean="0"/>
              <a:t>  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en-US" sz="1800" dirty="0" err="1" smtClean="0"/>
              <a:t>Geostatistika</a:t>
            </a:r>
            <a:r>
              <a:rPr lang="en-US" sz="1800" dirty="0" smtClean="0"/>
              <a:t> </a:t>
            </a:r>
            <a:r>
              <a:rPr lang="en-US" sz="1800" dirty="0" err="1" smtClean="0"/>
              <a:t>i</a:t>
            </a:r>
            <a:r>
              <a:rPr lang="en-US" sz="1800" dirty="0" smtClean="0"/>
              <a:t> GIS</a:t>
            </a:r>
          </a:p>
          <a:p>
            <a:pPr lvl="2">
              <a:buFont typeface="Arial" pitchFamily="34" charset="0"/>
              <a:buChar char="•"/>
              <a:defRPr/>
            </a:pPr>
            <a:endParaRPr lang="en-US" sz="1800" dirty="0" smtClean="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DB26D211-25D6-4D14-9610-F46782D458BE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9552" y="0"/>
            <a:ext cx="3234447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sr-Latn-RS" sz="3600" dirty="0" smtClean="0"/>
              <a:t>Izabrani master radovi</a:t>
            </a:r>
            <a:endParaRPr lang="sr-Latn-R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514475"/>
            <a:ext cx="8353425" cy="3790949"/>
          </a:xfrm>
        </p:spPr>
        <p:txBody>
          <a:bodyPr>
            <a:noAutofit/>
          </a:bodyPr>
          <a:lstStyle/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Natalija Pavlović</a:t>
            </a:r>
            <a:r>
              <a:rPr lang="sr-Latn-CS" sz="1400" dirty="0" smtClean="0"/>
              <a:t>, </a:t>
            </a:r>
            <a:r>
              <a:rPr lang="vi-VN" sz="1400" dirty="0" smtClean="0"/>
              <a:t>Modeliranje uticaja buke sa površinskog kopa "Buvač“</a:t>
            </a:r>
          </a:p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Milica Simić</a:t>
            </a:r>
            <a:r>
              <a:rPr lang="sr-Latn-CS" sz="1400" dirty="0" smtClean="0"/>
              <a:t>, </a:t>
            </a:r>
            <a:r>
              <a:rPr lang="vi-VN" sz="1400" dirty="0" smtClean="0"/>
              <a:t>Modeliranje disperzije prašine u vazduhu na području površinskog kopa "Ugljevik istok 2“</a:t>
            </a:r>
          </a:p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Žarko Cvetković</a:t>
            </a:r>
            <a:r>
              <a:rPr lang="sr-Latn-CS" sz="1400" dirty="0" smtClean="0"/>
              <a:t>, </a:t>
            </a:r>
            <a:r>
              <a:rPr lang="vi-VN" sz="1400" dirty="0" smtClean="0"/>
              <a:t>Geološke karakteristike i 3D model ležišta dolomita "Jošanički Prnjavor" kod Jagodine</a:t>
            </a:r>
          </a:p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Željko </a:t>
            </a:r>
            <a:r>
              <a:rPr lang="vi-VN" sz="1400" dirty="0" smtClean="0"/>
              <a:t>Praštalo</a:t>
            </a:r>
            <a:r>
              <a:rPr lang="sr-Latn-CS" sz="1400" dirty="0" smtClean="0"/>
              <a:t>, </a:t>
            </a:r>
            <a:r>
              <a:rPr lang="vi-VN" sz="1400" dirty="0" smtClean="0"/>
              <a:t>Optimizacija </a:t>
            </a:r>
            <a:r>
              <a:rPr lang="vi-VN" sz="1400" dirty="0" smtClean="0"/>
              <a:t>površinskih kopova metala korišćenjem softvera –SURPAC</a:t>
            </a:r>
          </a:p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Predrag Radović</a:t>
            </a:r>
            <a:r>
              <a:rPr lang="sr-Latn-CS" sz="1400" dirty="0" smtClean="0"/>
              <a:t>, </a:t>
            </a:r>
            <a:r>
              <a:rPr lang="vi-VN" sz="1400" dirty="0" smtClean="0"/>
              <a:t>Morfometrijske karakteristike zuba fosilnog hominina iz Male Balanice u Sićevačkoj klisuri (BH-1)</a:t>
            </a:r>
          </a:p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Jovana Ječmenica</a:t>
            </a:r>
            <a:r>
              <a:rPr lang="sr-Latn-CS" sz="1400" dirty="0" smtClean="0"/>
              <a:t>, </a:t>
            </a:r>
            <a:r>
              <a:rPr lang="vi-VN" sz="1400" dirty="0" smtClean="0"/>
              <a:t>Geološke karakteristike i  3D model ležišta Ugljevik istok 1 (BiH)</a:t>
            </a:r>
          </a:p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Žarko Rvović</a:t>
            </a:r>
            <a:r>
              <a:rPr lang="sr-Latn-CS" sz="1400" dirty="0" smtClean="0"/>
              <a:t>, </a:t>
            </a:r>
            <a:r>
              <a:rPr lang="vi-VN" sz="1400" dirty="0" smtClean="0"/>
              <a:t>Geološke karakteristike 3D model ležišta mermernog oniksa Lozovik kod Jagodine</a:t>
            </a:r>
          </a:p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Marko Kekez</a:t>
            </a:r>
            <a:r>
              <a:rPr lang="sr-Latn-CS" sz="1400" dirty="0" smtClean="0"/>
              <a:t>, </a:t>
            </a:r>
            <a:r>
              <a:rPr lang="vi-VN" sz="1400" dirty="0" smtClean="0"/>
              <a:t>Mapiranje buke na izradi kolektora Kriveljske reke</a:t>
            </a:r>
          </a:p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Sanja Kostić</a:t>
            </a:r>
            <a:r>
              <a:rPr lang="sr-Latn-CS" sz="1400" dirty="0" smtClean="0"/>
              <a:t>, </a:t>
            </a:r>
            <a:r>
              <a:rPr lang="vi-VN" sz="1400" dirty="0" smtClean="0"/>
              <a:t>Razvoj geoinformacionog sistema za modeliranje rasprostiranja aerozagađenja pri izvođenju radova na izgradnji kolektora „Veliki Krivelj“</a:t>
            </a:r>
          </a:p>
          <a:p>
            <a:pPr marL="0">
              <a:spcBef>
                <a:spcPts val="0"/>
              </a:spcBef>
              <a:spcAft>
                <a:spcPts val="600"/>
              </a:spcAft>
              <a:defRPr/>
            </a:pPr>
            <a:r>
              <a:rPr lang="vi-VN" sz="1400" dirty="0" smtClean="0"/>
              <a:t>Milan Tomić</a:t>
            </a:r>
            <a:r>
              <a:rPr lang="sr-Latn-CS" sz="1400" dirty="0" smtClean="0"/>
              <a:t>, </a:t>
            </a:r>
            <a:r>
              <a:rPr lang="vi-VN" sz="1400" dirty="0" smtClean="0"/>
              <a:t>Razvoj geoinformacionog sistema za procenu i analizu rasprostiranja buke na površinskom kopu "Drmno”</a:t>
            </a:r>
            <a:endParaRPr lang="en-US" sz="1800" dirty="0" smtClean="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DB26D211-25D6-4D14-9610-F46782D458BE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7974" y="0"/>
            <a:ext cx="30760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sr-Latn-RS" sz="3600" dirty="0" smtClean="0"/>
              <a:t>Izabrani doktorati</a:t>
            </a:r>
            <a:endParaRPr lang="sr-Latn-R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381125"/>
            <a:ext cx="8820150" cy="4105275"/>
          </a:xfrm>
        </p:spPr>
        <p:txBody>
          <a:bodyPr>
            <a:noAutofit/>
          </a:bodyPr>
          <a:lstStyle/>
          <a:p>
            <a:pPr lvl="1"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sr-Latn-CS" sz="1800" dirty="0" smtClean="0"/>
              <a:t>Odbranjeni</a:t>
            </a:r>
            <a:endParaRPr lang="en-US" sz="1800" dirty="0" smtClean="0"/>
          </a:p>
          <a:p>
            <a:pPr lvl="2">
              <a:buFont typeface="Arial" pitchFamily="34" charset="0"/>
              <a:buChar char="•"/>
              <a:defRPr/>
            </a:pPr>
            <a:r>
              <a:rPr lang="vi-VN" sz="1600" dirty="0" smtClean="0"/>
              <a:t>Ana Mladenović</a:t>
            </a:r>
            <a:r>
              <a:rPr lang="sr-Latn-CS" sz="1600" dirty="0" smtClean="0"/>
              <a:t>, </a:t>
            </a:r>
            <a:r>
              <a:rPr lang="vi-VN" sz="1600" dirty="0" smtClean="0"/>
              <a:t>Evolucija naponskog polja područja Internih Dinarida u Srbiji tokom Alpske orogeneze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vi-VN" sz="1600" dirty="0" smtClean="0"/>
              <a:t>Dejan Stevanović</a:t>
            </a:r>
            <a:r>
              <a:rPr lang="sr-Latn-CS" sz="1600" dirty="0" smtClean="0"/>
              <a:t>, </a:t>
            </a:r>
            <a:r>
              <a:rPr lang="vi-VN" sz="1600" dirty="0" smtClean="0"/>
              <a:t>Optimizacija i planiranje površinskih kopova stohastičkim modelima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vi-VN" sz="1600" dirty="0" smtClean="0"/>
              <a:t>Milan Radulović</a:t>
            </a:r>
            <a:r>
              <a:rPr lang="sr-Latn-CS" sz="1600" dirty="0" smtClean="0"/>
              <a:t>, </a:t>
            </a:r>
            <a:r>
              <a:rPr lang="vi-VN" sz="1600" dirty="0" smtClean="0"/>
              <a:t>Višeparametarska analiza prihranjivanja karstne izdani na primjerima iz sliva Skadarskog jezera</a:t>
            </a:r>
            <a:endParaRPr lang="vi-VN" sz="1800" dirty="0" smtClean="0"/>
          </a:p>
          <a:p>
            <a:pPr lvl="1"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sr-Latn-CS" sz="1800" dirty="0" smtClean="0"/>
              <a:t>Izrada u toku</a:t>
            </a:r>
            <a:endParaRPr lang="en-US" sz="1800" dirty="0" smtClean="0"/>
          </a:p>
          <a:p>
            <a:pPr lvl="2">
              <a:buFont typeface="Arial" pitchFamily="34" charset="0"/>
              <a:buChar char="•"/>
              <a:defRPr/>
            </a:pPr>
            <a:r>
              <a:rPr lang="vi-VN" sz="1600" dirty="0" smtClean="0"/>
              <a:t>Ljiljana Grujičić-Tešić</a:t>
            </a:r>
            <a:r>
              <a:rPr lang="sr-Latn-CS" sz="1600" dirty="0" smtClean="0"/>
              <a:t>, </a:t>
            </a:r>
            <a:r>
              <a:rPr lang="vi-VN" sz="1600" dirty="0" smtClean="0"/>
              <a:t>Geonasleđe Golije i Peštera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vi-VN" sz="1600" dirty="0" smtClean="0"/>
              <a:t>Darko Božović</a:t>
            </a:r>
            <a:r>
              <a:rPr lang="sr-Latn-CS" sz="1600" dirty="0" smtClean="0"/>
              <a:t>, </a:t>
            </a:r>
            <a:r>
              <a:rPr lang="vi-VN" sz="1600" dirty="0" smtClean="0"/>
              <a:t>Mineragenija i potencijalnost karbonatnih sirovina rudnog reona Bjelopavlića (Crna Gora)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vi-VN" sz="1600" dirty="0" smtClean="0"/>
              <a:t>Dragana Petrović</a:t>
            </a:r>
            <a:r>
              <a:rPr lang="sr-Latn-CS" sz="1600" dirty="0" smtClean="0"/>
              <a:t>, </a:t>
            </a:r>
            <a:r>
              <a:rPr lang="vi-VN" sz="1600" dirty="0" smtClean="0"/>
              <a:t>Prostorni položaj ofiolita istočne vardarske zone: geofizičko-geološki model i njegove geodinamičke implikacije</a:t>
            </a:r>
          </a:p>
          <a:p>
            <a:pPr lvl="2">
              <a:buFont typeface="Arial" pitchFamily="34" charset="0"/>
              <a:buChar char="•"/>
              <a:defRPr/>
            </a:pPr>
            <a:r>
              <a:rPr lang="vi-VN" sz="1600" dirty="0" smtClean="0"/>
              <a:t>Milun Jovanović	Geohemija rezidualnog zemljišta centralne i zapadne Srbije</a:t>
            </a:r>
            <a:endParaRPr lang="vi-VN" sz="1800" dirty="0" smtClean="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DB26D211-25D6-4D14-9610-F46782D458BE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Da li nem je potreban repozitorijum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dirty="0" smtClean="0"/>
              <a:t>Završnih radova</a:t>
            </a:r>
          </a:p>
          <a:p>
            <a:r>
              <a:rPr lang="sr-Latn-CS" dirty="0" err="1" smtClean="0"/>
              <a:t>Master</a:t>
            </a:r>
            <a:r>
              <a:rPr lang="sr-Latn-CS" dirty="0" smtClean="0"/>
              <a:t> radova</a:t>
            </a:r>
          </a:p>
          <a:p>
            <a:r>
              <a:rPr lang="sr-Latn-CS" dirty="0" smtClean="0"/>
              <a:t>Kvalitetnih seminarskih </a:t>
            </a:r>
            <a:r>
              <a:rPr lang="sr-Latn-CS" dirty="0" smtClean="0"/>
              <a:t>na </a:t>
            </a:r>
            <a:r>
              <a:rPr lang="sr-Latn-CS" dirty="0" smtClean="0"/>
              <a:t>doktorskim studijama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4" descr="http://www.sprv.org.rs/wp-content/uploads/2013/08/pitanj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1175" y="2038350"/>
            <a:ext cx="33718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6700" y="1"/>
            <a:ext cx="36173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sr-Latn-RS" sz="3600" dirty="0" smtClean="0"/>
              <a:t>Otvoreni obrazovni resursi</a:t>
            </a:r>
            <a:endParaRPr lang="sr-Latn-R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843088"/>
            <a:ext cx="6886575" cy="3243262"/>
          </a:xfrm>
        </p:spPr>
        <p:txBody>
          <a:bodyPr>
            <a:noAutofit/>
          </a:bodyPr>
          <a:lstStyle/>
          <a:p>
            <a:pPr lvl="1">
              <a:lnSpc>
                <a:spcPct val="100000"/>
              </a:lnSpc>
              <a:buFont typeface="Arial" pitchFamily="34" charset="0"/>
              <a:buChar char="•"/>
              <a:defRPr/>
            </a:pPr>
            <a:r>
              <a:rPr lang="sr-Latn-CS" sz="1800" dirty="0" err="1" smtClean="0"/>
              <a:t>Blending</a:t>
            </a:r>
            <a:r>
              <a:rPr lang="sr-Latn-CS" sz="1800" dirty="0" smtClean="0"/>
              <a:t> </a:t>
            </a:r>
            <a:r>
              <a:rPr lang="sr-Latn-CS" sz="1800" dirty="0" err="1" smtClean="0"/>
              <a:t>academic</a:t>
            </a:r>
            <a:r>
              <a:rPr lang="sr-Latn-CS" sz="1800" dirty="0" smtClean="0"/>
              <a:t> </a:t>
            </a:r>
            <a:r>
              <a:rPr lang="sr-Latn-CS" sz="1800" dirty="0" err="1" smtClean="0"/>
              <a:t>and</a:t>
            </a:r>
            <a:r>
              <a:rPr lang="sr-Latn-CS" sz="1800" dirty="0" smtClean="0"/>
              <a:t> </a:t>
            </a:r>
            <a:r>
              <a:rPr lang="sr-Latn-CS" sz="1800" dirty="0" err="1" smtClean="0"/>
              <a:t>entrepreneurial</a:t>
            </a:r>
            <a:r>
              <a:rPr lang="sr-Latn-CS" sz="1800" dirty="0" smtClean="0"/>
              <a:t> </a:t>
            </a:r>
            <a:r>
              <a:rPr lang="sr-Latn-CS" sz="1800" dirty="0" err="1" smtClean="0"/>
              <a:t>knowledge</a:t>
            </a:r>
            <a:r>
              <a:rPr lang="sr-Latn-CS" sz="1800" dirty="0" smtClean="0"/>
              <a:t> in </a:t>
            </a:r>
            <a:r>
              <a:rPr lang="sr-Latn-CS" sz="1800" dirty="0" err="1" smtClean="0"/>
              <a:t>technology</a:t>
            </a:r>
            <a:r>
              <a:rPr lang="sr-Latn-CS" sz="1800" dirty="0" smtClean="0"/>
              <a:t> </a:t>
            </a:r>
            <a:r>
              <a:rPr lang="sr-Latn-CS" sz="1800" dirty="0" err="1" smtClean="0"/>
              <a:t>enhanced</a:t>
            </a:r>
            <a:r>
              <a:rPr lang="sr-Latn-CS" sz="1800" dirty="0" smtClean="0"/>
              <a:t> </a:t>
            </a:r>
            <a:r>
              <a:rPr lang="sr-Latn-CS" sz="1800" dirty="0" err="1" smtClean="0"/>
              <a:t>learning</a:t>
            </a:r>
            <a:r>
              <a:rPr lang="sr-Latn-CS" sz="1800" dirty="0" smtClean="0"/>
              <a:t> (</a:t>
            </a:r>
            <a:r>
              <a:rPr lang="sr-Latn-CS" sz="1800" b="1" dirty="0" smtClean="0"/>
              <a:t>BAEKTEL</a:t>
            </a:r>
            <a:r>
              <a:rPr lang="sr-Latn-CS" sz="1800" dirty="0" smtClean="0"/>
              <a:t>)</a:t>
            </a:r>
          </a:p>
          <a:p>
            <a:pPr lvl="1">
              <a:lnSpc>
                <a:spcPct val="100000"/>
              </a:lnSpc>
              <a:buFont typeface="Arial" pitchFamily="34" charset="0"/>
              <a:buChar char="•"/>
              <a:defRPr/>
            </a:pPr>
            <a:r>
              <a:rPr lang="sr-Latn-CS" sz="1800" dirty="0" smtClean="0"/>
              <a:t>Kombinovanje akademskog i stručnog znanja u elektronski podržanom </a:t>
            </a:r>
            <a:r>
              <a:rPr lang="sr-Latn-CS" sz="1800" dirty="0" smtClean="0"/>
              <a:t>učenju</a:t>
            </a:r>
          </a:p>
          <a:p>
            <a:pPr lvl="1">
              <a:lnSpc>
                <a:spcPct val="100000"/>
              </a:lnSpc>
              <a:buFont typeface="Arial" pitchFamily="34" charset="0"/>
              <a:buChar char="•"/>
              <a:defRPr/>
            </a:pPr>
            <a:r>
              <a:rPr lang="sr-Latn-CS" sz="1800" dirty="0" smtClean="0"/>
              <a:t>http://baektel.eu/</a:t>
            </a:r>
            <a:endParaRPr lang="sr-Latn-CS" sz="1800" dirty="0" smtClean="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DB26D211-25D6-4D14-9610-F46782D458BE}" type="slidenum">
              <a:rPr lang="en-US"/>
              <a:pPr/>
              <a:t>7</a:t>
            </a:fld>
            <a:endParaRPr lang="en-US"/>
          </a:p>
        </p:txBody>
      </p:sp>
      <p:sp>
        <p:nvSpPr>
          <p:cNvPr id="15366" name="Footer Placeholder 6"/>
          <p:cNvSpPr>
            <a:spLocks noGrp="1"/>
          </p:cNvSpPr>
          <p:nvPr>
            <p:ph type="ftr" sz="quarter" idx="4294967295"/>
          </p:nvPr>
        </p:nvSpPr>
        <p:spPr bwMode="auto">
          <a:xfrm>
            <a:off x="0" y="6356350"/>
            <a:ext cx="2895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BEWARE training landslides</a:t>
            </a: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1550" y="3136095"/>
            <a:ext cx="4171949" cy="32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650" y="3676649"/>
            <a:ext cx="4363041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53"/>
          <p:cNvSpPr>
            <a:spLocks noGrp="1"/>
          </p:cNvSpPr>
          <p:nvPr>
            <p:ph idx="1"/>
          </p:nvPr>
        </p:nvSpPr>
        <p:spPr>
          <a:xfrm>
            <a:off x="914399" y="1695450"/>
            <a:ext cx="7029451" cy="3409950"/>
          </a:xfrm>
        </p:spPr>
        <p:txBody>
          <a:bodyPr/>
          <a:lstStyle/>
          <a:p>
            <a:pPr eaLnBrk="1" hangingPunct="1"/>
            <a:r>
              <a:rPr lang="sr-Latn-CS" sz="2200" dirty="0" smtClean="0">
                <a:solidFill>
                  <a:srgbClr val="000000"/>
                </a:solidFill>
              </a:rPr>
              <a:t>Unapređenje Geološkog informacionog </a:t>
            </a:r>
            <a:r>
              <a:rPr lang="sr-Latn-CS" sz="2200" dirty="0" smtClean="0">
                <a:solidFill>
                  <a:srgbClr val="000000"/>
                </a:solidFill>
              </a:rPr>
              <a:t>sistema (</a:t>
            </a:r>
            <a:r>
              <a:rPr lang="sr-Latn-CS" sz="2200" dirty="0" err="1" smtClean="0">
                <a:solidFill>
                  <a:srgbClr val="000000"/>
                </a:solidFill>
              </a:rPr>
              <a:t>GeolISS</a:t>
            </a:r>
            <a:r>
              <a:rPr lang="sr-Latn-CS" sz="2200" dirty="0" smtClean="0">
                <a:solidFill>
                  <a:srgbClr val="000000"/>
                </a:solidFill>
              </a:rPr>
              <a:t>-a)</a:t>
            </a:r>
            <a:endParaRPr lang="sr-Latn-CS" sz="22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sr-Latn-CS" sz="2200" dirty="0" smtClean="0">
                <a:solidFill>
                  <a:srgbClr val="000000"/>
                </a:solidFill>
              </a:rPr>
              <a:t>Katastar napuštenih kopova </a:t>
            </a:r>
            <a:r>
              <a:rPr lang="sr-Latn-CS" sz="2200" dirty="0" smtClean="0">
                <a:solidFill>
                  <a:srgbClr val="000000"/>
                </a:solidFill>
              </a:rPr>
              <a:t>Vojvodine</a:t>
            </a:r>
            <a:endParaRPr lang="sr-Latn-CS" sz="22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sr-Latn-CS" sz="2200" dirty="0" smtClean="0">
                <a:solidFill>
                  <a:srgbClr val="000000"/>
                </a:solidFill>
              </a:rPr>
              <a:t>Harmonizacija podataka o klizištima i obučavanje lokalnih samouprava za njihovo </a:t>
            </a:r>
            <a:r>
              <a:rPr lang="sr-Latn-CS" sz="2200" dirty="0" smtClean="0">
                <a:solidFill>
                  <a:srgbClr val="000000"/>
                </a:solidFill>
              </a:rPr>
              <a:t>praćenje</a:t>
            </a:r>
            <a:endParaRPr lang="en-US" sz="22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sr-Latn-CS" sz="2200" dirty="0" smtClean="0">
                <a:solidFill>
                  <a:srgbClr val="000000"/>
                </a:solidFill>
              </a:rPr>
              <a:t>Baza istražnih radova EPS-a (unapređenje sistema, izrada GIS portala</a:t>
            </a:r>
            <a:r>
              <a:rPr lang="sr-Latn-CS" sz="2200" dirty="0" smtClean="0">
                <a:solidFill>
                  <a:srgbClr val="000000"/>
                </a:solidFill>
              </a:rPr>
              <a:t>)</a:t>
            </a:r>
          </a:p>
          <a:p>
            <a:pPr eaLnBrk="1" hangingPunct="1"/>
            <a:r>
              <a:rPr lang="sr-Latn-CS" sz="2200" dirty="0" smtClean="0">
                <a:solidFill>
                  <a:srgbClr val="000000"/>
                </a:solidFill>
              </a:rPr>
              <a:t>Terminologija</a:t>
            </a:r>
            <a:endParaRPr sz="2200" dirty="0" smtClean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588" y="5616575"/>
            <a:ext cx="914400" cy="914400"/>
          </a:xfrm>
          <a:prstGeom prst="rect">
            <a:avLst/>
          </a:prstGeom>
          <a:noFill/>
          <a:effectLst/>
        </p:spPr>
        <p:txBody>
          <a:bodyPr wrap="none" lIns="0" tIns="0" rIns="0" bIns="0"/>
          <a:lstStyle/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solidFill>
                  <a:srgbClr val="000000"/>
                </a:solidFill>
                <a:ea typeface="+mn-ea"/>
              </a:rPr>
              <a:t>Univerzitet u Beogradu</a:t>
            </a:r>
          </a:p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solidFill>
                  <a:srgbClr val="000000"/>
                </a:solidFill>
                <a:ea typeface="+mn-ea"/>
              </a:rPr>
              <a:t>Građevinski fakultet</a:t>
            </a:r>
          </a:p>
          <a:p>
            <a:pPr algn="ctr" eaLnBrk="0" hangingPunct="0">
              <a:lnSpc>
                <a:spcPts val="1800"/>
              </a:lnSpc>
              <a:defRPr/>
            </a:pPr>
            <a:r>
              <a:rPr lang="sr-Latn-RS" sz="1400" b="1" dirty="0">
                <a:solidFill>
                  <a:srgbClr val="000000"/>
                </a:solidFill>
                <a:ea typeface="+mn-ea"/>
              </a:rPr>
              <a:t>18.11.2015.</a:t>
            </a:r>
            <a:endParaRPr lang="en-US" sz="1400" b="1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1843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>
                <a:cs typeface="Avenir LT Std 55 Roman"/>
              </a:rPr>
              <a:t>Projekti</a:t>
            </a:r>
            <a:endParaRPr dirty="0" smtClean="0">
              <a:cs typeface="Avenir LT Std 55 Roman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err="1" smtClean="0"/>
              <a:t>KaNaKov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425" y="1552575"/>
            <a:ext cx="3524250" cy="2414588"/>
          </a:xfrm>
        </p:spPr>
        <p:txBody>
          <a:bodyPr/>
          <a:lstStyle/>
          <a:p>
            <a:r>
              <a:rPr lang="sr-Latn-CS" sz="2000" dirty="0" smtClean="0">
                <a:solidFill>
                  <a:srgbClr val="000000"/>
                </a:solidFill>
              </a:rPr>
              <a:t>Katastar napuštenih kopova Vojvodine </a:t>
            </a:r>
            <a:r>
              <a:rPr lang="sr-Latn-CS" sz="1800" dirty="0" smtClean="0">
                <a:solidFill>
                  <a:srgbClr val="000000"/>
                </a:solidFill>
                <a:hlinkClick r:id="rId2"/>
              </a:rPr>
              <a:t>http://kanakov.vojvodina.gov.rs</a:t>
            </a:r>
            <a:endParaRPr lang="en-US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873322"/>
            <a:ext cx="5286375" cy="2841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Content Placeholder 3"/>
          <p:cNvPicPr>
            <a:picLocks/>
          </p:cNvPicPr>
          <p:nvPr/>
        </p:nvPicPr>
        <p:blipFill>
          <a:blip r:embed="rId4" cstate="print"/>
          <a:srcRect b="7066"/>
          <a:stretch>
            <a:fillRect/>
          </a:stretch>
        </p:blipFill>
        <p:spPr bwMode="auto">
          <a:xfrm>
            <a:off x="309321" y="2887690"/>
            <a:ext cx="561662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GISday_tmplt">
  <a:themeElements>
    <a:clrScheme name="GISday">
      <a:dk1>
        <a:srgbClr val="1982AF"/>
      </a:dk1>
      <a:lt1>
        <a:sysClr val="window" lastClr="FFFFFF"/>
      </a:lt1>
      <a:dk2>
        <a:srgbClr val="163E66"/>
      </a:dk2>
      <a:lt2>
        <a:srgbClr val="C5E6EE"/>
      </a:lt2>
      <a:accent1>
        <a:srgbClr val="C3DA7A"/>
      </a:accent1>
      <a:accent2>
        <a:srgbClr val="207366"/>
      </a:accent2>
      <a:accent3>
        <a:srgbClr val="3D9775"/>
      </a:accent3>
      <a:accent4>
        <a:srgbClr val="BAB167"/>
      </a:accent4>
      <a:accent5>
        <a:srgbClr val="038A9D"/>
      </a:accent5>
      <a:accent6>
        <a:srgbClr val="DBCE1E"/>
      </a:accent6>
      <a:hlink>
        <a:srgbClr val="58CDFF"/>
      </a:hlink>
      <a:folHlink>
        <a:srgbClr val="8C8C8C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GISday_tmplt.potx</Template>
  <TotalTime>19819</TotalTime>
  <Words>700</Words>
  <Application>Microsoft Office PowerPoint</Application>
  <PresentationFormat>On-screen Show (4:3)</PresentationFormat>
  <Paragraphs>113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GISday_tmplt</vt:lpstr>
      <vt:lpstr>GIS@RGF</vt:lpstr>
      <vt:lpstr>GIS@RGF</vt:lpstr>
      <vt:lpstr>Nastava</vt:lpstr>
      <vt:lpstr>Izabrani master radovi</vt:lpstr>
      <vt:lpstr>Izabrani doktorati</vt:lpstr>
      <vt:lpstr>Da li nem je potreban repozitorijum</vt:lpstr>
      <vt:lpstr>Otvoreni obrazovni resursi</vt:lpstr>
      <vt:lpstr>Projekti</vt:lpstr>
      <vt:lpstr>KaNaKov</vt:lpstr>
      <vt:lpstr>Detaljan prikaz podataka o napuštenom kopu</vt:lpstr>
      <vt:lpstr>BEWARE (poslepodne) – radovi iz oblasti</vt:lpstr>
      <vt:lpstr>Proces razvoja terminologije</vt:lpstr>
      <vt:lpstr>Slide 13</vt:lpstr>
      <vt:lpstr>Baza podataka ugljenih basena Srbije</vt:lpstr>
      <vt:lpstr>GIS terminologija</vt:lpstr>
      <vt:lpstr>Kako…</vt:lpstr>
    </vt:vector>
  </TitlesOfParts>
  <Company>ESRI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 Area — Please Read</dc:title>
  <dc:creator>ESRI Employee</dc:creator>
  <cp:lastModifiedBy>ranka</cp:lastModifiedBy>
  <cp:revision>78</cp:revision>
  <cp:lastPrinted>2011-02-10T16:43:45Z</cp:lastPrinted>
  <dcterms:created xsi:type="dcterms:W3CDTF">2011-05-18T16:04:06Z</dcterms:created>
  <dcterms:modified xsi:type="dcterms:W3CDTF">2015-11-18T07:34:29Z</dcterms:modified>
</cp:coreProperties>
</file>